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Trebuchet MS" charset="1" panose="020B0603020202020204"/>
      <p:regular r:id="rId26"/>
    </p:embeddedFont>
    <p:embeddedFont>
      <p:font typeface="Trebuchet MS Bold" charset="1" panose="020B0703020202020204"/>
      <p:regular r:id="rId27"/>
    </p:embeddedFont>
    <p:embeddedFont>
      <p:font typeface="Trebuchet MS Italics" charset="1" panose="020B060302020209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notesSlides/notesSlide2.xml" Type="http://schemas.openxmlformats.org/officeDocument/2006/relationships/notesSlide"/><Relationship Id="rId3" Target="viewProps.xml" Type="http://schemas.openxmlformats.org/officeDocument/2006/relationships/viewProps"/><Relationship Id="rId30" Target="notesSlides/notesSlide3.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jpeg" Type="http://schemas.openxmlformats.org/officeDocument/2006/relationships/image"/><Relationship Id="rId8"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jpeg" Type="http://schemas.openxmlformats.org/officeDocument/2006/relationships/image"/><Relationship Id="rId7"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https://unaavictoria.org.au/wp-content/themes/unaav/docs/munc_program_brochure.pdf"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3.png" Type="http://schemas.openxmlformats.org/officeDocument/2006/relationships/image"/><Relationship Id="rId6"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https://www.robertmenziesinstitute.org.au/research-learning/research/afternoon-light-podcast/"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jpeg" Type="http://schemas.openxmlformats.org/officeDocument/2006/relationships/image"/><Relationship Id="rId7" Target="../media/image19.jpeg" Type="http://schemas.openxmlformats.org/officeDocument/2006/relationships/image"/><Relationship Id="rId8" Target="https://www.robertmenziesinstitute.org.au/research-learning/learning/speech-competition/"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mailto:schools@robertmenziesinstitute.org.au" TargetMode="External" Type="http://schemas.openxmlformats.org/officeDocument/2006/relationships/hyperlink"/><Relationship Id="rId7" Target="../media/image20.png" Type="http://schemas.openxmlformats.org/officeDocument/2006/relationships/image"/><Relationship Id="rId8" Target="https://www.robertmenziesinstitute.org.au/curriculum-resource/school-programs/"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https://www.robertmenziesinstitute.org.au/about/membership/" TargetMode="External" Type="http://schemas.openxmlformats.org/officeDocument/2006/relationships/hyperlink"/><Relationship Id="rId7" Target="../media/image2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3.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jpeg" Type="http://schemas.openxmlformats.org/officeDocument/2006/relationships/image"/><Relationship Id="rId6" Target="https://www.robertmenziesinstitute.org.au/research-learning/learning/curriculum-material/" TargetMode="External" Type="http://schemas.openxmlformats.org/officeDocument/2006/relationships/hyperlink"/><Relationship Id="rId7" Target="../media/image14.png" Type="http://schemas.openxmlformats.org/officeDocument/2006/relationships/image"/><Relationship Id="rId8" Target="../media/image15.jpe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4" id="4"/>
          <p:cNvGrpSpPr/>
          <p:nvPr/>
        </p:nvGrpSpPr>
        <p:grpSpPr>
          <a:xfrm rot="0">
            <a:off x="1" y="6364281"/>
            <a:ext cx="13452129" cy="413909"/>
            <a:chOff x="0" y="0"/>
            <a:chExt cx="17936172" cy="551878"/>
          </a:xfrm>
        </p:grpSpPr>
        <p:sp>
          <p:nvSpPr>
            <p:cNvPr name="Freeform 5" id="5" descr="HD-ShadowLong.png"/>
            <p:cNvSpPr/>
            <p:nvPr/>
          </p:nvSpPr>
          <p:spPr>
            <a:xfrm flipH="false" flipV="false" rot="0">
              <a:off x="0" y="0"/>
              <a:ext cx="17936211" cy="551942"/>
            </a:xfrm>
            <a:custGeom>
              <a:avLst/>
              <a:gdLst/>
              <a:ahLst/>
              <a:cxnLst/>
              <a:rect r="r" b="b" t="t" l="l"/>
              <a:pathLst>
                <a:path h="551942" w="17936211">
                  <a:moveTo>
                    <a:pt x="0" y="0"/>
                  </a:moveTo>
                  <a:lnTo>
                    <a:pt x="17936211" y="0"/>
                  </a:lnTo>
                  <a:lnTo>
                    <a:pt x="17936211" y="551942"/>
                  </a:lnTo>
                  <a:lnTo>
                    <a:pt x="0" y="551942"/>
                  </a:lnTo>
                  <a:lnTo>
                    <a:pt x="0" y="0"/>
                  </a:lnTo>
                  <a:close/>
                </a:path>
              </a:pathLst>
            </a:custGeom>
            <a:blipFill>
              <a:blip r:embed="rId4"/>
              <a:stretch>
                <a:fillRect l="0" t="0" r="0" b="11"/>
              </a:stretch>
            </a:blipFill>
          </p:spPr>
        </p:sp>
      </p:grpSp>
      <p:grpSp>
        <p:nvGrpSpPr>
          <p:cNvPr name="Group 6" id="6"/>
          <p:cNvGrpSpPr/>
          <p:nvPr/>
        </p:nvGrpSpPr>
        <p:grpSpPr>
          <a:xfrm rot="0">
            <a:off x="13667575" y="6365767"/>
            <a:ext cx="4615663" cy="415414"/>
            <a:chOff x="0" y="0"/>
            <a:chExt cx="6154217" cy="553885"/>
          </a:xfrm>
        </p:grpSpPr>
        <p:sp>
          <p:nvSpPr>
            <p:cNvPr name="Freeform 7" id="7" descr="HD-ShadowShort.png"/>
            <p:cNvSpPr/>
            <p:nvPr/>
          </p:nvSpPr>
          <p:spPr>
            <a:xfrm flipH="false" flipV="false" rot="0">
              <a:off x="0" y="0"/>
              <a:ext cx="6154166" cy="553847"/>
            </a:xfrm>
            <a:custGeom>
              <a:avLst/>
              <a:gdLst/>
              <a:ahLst/>
              <a:cxnLst/>
              <a:rect r="r" b="b" t="t" l="l"/>
              <a:pathLst>
                <a:path h="553847" w="6154166">
                  <a:moveTo>
                    <a:pt x="0" y="0"/>
                  </a:moveTo>
                  <a:lnTo>
                    <a:pt x="6154166" y="0"/>
                  </a:lnTo>
                  <a:lnTo>
                    <a:pt x="6154166" y="553847"/>
                  </a:lnTo>
                  <a:lnTo>
                    <a:pt x="0" y="553847"/>
                  </a:lnTo>
                  <a:lnTo>
                    <a:pt x="0" y="0"/>
                  </a:lnTo>
                  <a:close/>
                </a:path>
              </a:pathLst>
            </a:custGeom>
            <a:blipFill>
              <a:blip r:embed="rId5"/>
              <a:stretch>
                <a:fillRect l="0" t="0" r="0" b="-6"/>
              </a:stretch>
            </a:blipFill>
          </p:spPr>
        </p:sp>
      </p:grpSp>
      <p:grpSp>
        <p:nvGrpSpPr>
          <p:cNvPr name="Group 8" id="8"/>
          <p:cNvGrpSpPr/>
          <p:nvPr/>
        </p:nvGrpSpPr>
        <p:grpSpPr>
          <a:xfrm rot="0">
            <a:off x="0" y="3885114"/>
            <a:ext cx="13452129" cy="2490502"/>
            <a:chOff x="0" y="0"/>
            <a:chExt cx="17936172" cy="3320669"/>
          </a:xfrm>
        </p:grpSpPr>
        <p:sp>
          <p:nvSpPr>
            <p:cNvPr name="Freeform 9" id="9"/>
            <p:cNvSpPr/>
            <p:nvPr/>
          </p:nvSpPr>
          <p:spPr>
            <a:xfrm flipH="false" flipV="false" rot="0">
              <a:off x="0" y="0"/>
              <a:ext cx="17936211" cy="3320669"/>
            </a:xfrm>
            <a:custGeom>
              <a:avLst/>
              <a:gdLst/>
              <a:ahLst/>
              <a:cxnLst/>
              <a:rect r="r" b="b" t="t" l="l"/>
              <a:pathLst>
                <a:path h="3320669" w="17936211">
                  <a:moveTo>
                    <a:pt x="0" y="0"/>
                  </a:moveTo>
                  <a:lnTo>
                    <a:pt x="17936211" y="0"/>
                  </a:lnTo>
                  <a:lnTo>
                    <a:pt x="17936211" y="3320669"/>
                  </a:lnTo>
                  <a:lnTo>
                    <a:pt x="0" y="3320669"/>
                  </a:lnTo>
                  <a:close/>
                </a:path>
              </a:pathLst>
            </a:custGeom>
            <a:solidFill>
              <a:srgbClr val="262626"/>
            </a:solidFill>
          </p:spPr>
        </p:sp>
      </p:grpSp>
      <p:grpSp>
        <p:nvGrpSpPr>
          <p:cNvPr name="Group 10" id="10"/>
          <p:cNvGrpSpPr/>
          <p:nvPr/>
        </p:nvGrpSpPr>
        <p:grpSpPr>
          <a:xfrm rot="0">
            <a:off x="13667575" y="3885114"/>
            <a:ext cx="4615663" cy="2490502"/>
            <a:chOff x="0" y="0"/>
            <a:chExt cx="6154217" cy="3320669"/>
          </a:xfrm>
        </p:grpSpPr>
        <p:sp>
          <p:nvSpPr>
            <p:cNvPr name="Freeform 11" id="11"/>
            <p:cNvSpPr/>
            <p:nvPr/>
          </p:nvSpPr>
          <p:spPr>
            <a:xfrm flipH="false" flipV="false" rot="0">
              <a:off x="0" y="0"/>
              <a:ext cx="6154166" cy="3320669"/>
            </a:xfrm>
            <a:custGeom>
              <a:avLst/>
              <a:gdLst/>
              <a:ahLst/>
              <a:cxnLst/>
              <a:rect r="r" b="b" t="t" l="l"/>
              <a:pathLst>
                <a:path h="3320669" w="6154166">
                  <a:moveTo>
                    <a:pt x="0" y="0"/>
                  </a:moveTo>
                  <a:lnTo>
                    <a:pt x="6154166" y="0"/>
                  </a:lnTo>
                  <a:lnTo>
                    <a:pt x="6154166" y="3320669"/>
                  </a:lnTo>
                  <a:lnTo>
                    <a:pt x="0" y="3320669"/>
                  </a:lnTo>
                  <a:close/>
                </a:path>
              </a:pathLst>
            </a:custGeom>
            <a:solidFill>
              <a:srgbClr val="39CDE7"/>
            </a:solidFill>
          </p:spPr>
        </p:sp>
      </p:grpSp>
      <p:grpSp>
        <p:nvGrpSpPr>
          <p:cNvPr name="Group 12" id="12"/>
          <p:cNvGrpSpPr/>
          <p:nvPr/>
        </p:nvGrpSpPr>
        <p:grpSpPr>
          <a:xfrm rot="0">
            <a:off x="0" y="-12306"/>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14" id="14"/>
          <p:cNvGrpSpPr/>
          <p:nvPr/>
        </p:nvGrpSpPr>
        <p:grpSpPr>
          <a:xfrm rot="0">
            <a:off x="6966795" y="0"/>
            <a:ext cx="11329416" cy="10287000"/>
            <a:chOff x="0" y="0"/>
            <a:chExt cx="15105888" cy="13716000"/>
          </a:xfrm>
        </p:grpSpPr>
        <p:sp>
          <p:nvSpPr>
            <p:cNvPr name="Freeform 15" id="15"/>
            <p:cNvSpPr/>
            <p:nvPr/>
          </p:nvSpPr>
          <p:spPr>
            <a:xfrm flipH="false" flipV="false" rot="0">
              <a:off x="0" y="0"/>
              <a:ext cx="15105887" cy="13716000"/>
            </a:xfrm>
            <a:custGeom>
              <a:avLst/>
              <a:gdLst/>
              <a:ahLst/>
              <a:cxnLst/>
              <a:rect r="r" b="b" t="t" l="l"/>
              <a:pathLst>
                <a:path h="13716000" w="15105887">
                  <a:moveTo>
                    <a:pt x="0" y="0"/>
                  </a:moveTo>
                  <a:lnTo>
                    <a:pt x="15105887" y="0"/>
                  </a:lnTo>
                  <a:lnTo>
                    <a:pt x="15105887" y="13716000"/>
                  </a:lnTo>
                  <a:lnTo>
                    <a:pt x="0" y="13716000"/>
                  </a:lnTo>
                  <a:close/>
                </a:path>
              </a:pathLst>
            </a:custGeom>
            <a:solidFill>
              <a:srgbClr val="39CDE7"/>
            </a:solidFill>
          </p:spPr>
        </p:sp>
      </p:grpSp>
      <p:grpSp>
        <p:nvGrpSpPr>
          <p:cNvPr name="Group 16" id="16"/>
          <p:cNvGrpSpPr/>
          <p:nvPr/>
        </p:nvGrpSpPr>
        <p:grpSpPr>
          <a:xfrm rot="0">
            <a:off x="1" y="7509072"/>
            <a:ext cx="7447788" cy="216075"/>
            <a:chOff x="0" y="0"/>
            <a:chExt cx="9930384" cy="288100"/>
          </a:xfrm>
        </p:grpSpPr>
        <p:sp>
          <p:nvSpPr>
            <p:cNvPr name="Freeform 17" id="17"/>
            <p:cNvSpPr/>
            <p:nvPr/>
          </p:nvSpPr>
          <p:spPr>
            <a:xfrm flipH="false" flipV="false" rot="0">
              <a:off x="0" y="0"/>
              <a:ext cx="9930384" cy="288036"/>
            </a:xfrm>
            <a:custGeom>
              <a:avLst/>
              <a:gdLst/>
              <a:ahLst/>
              <a:cxnLst/>
              <a:rect r="r" b="b" t="t" l="l"/>
              <a:pathLst>
                <a:path h="288036" w="9930384">
                  <a:moveTo>
                    <a:pt x="0" y="0"/>
                  </a:moveTo>
                  <a:lnTo>
                    <a:pt x="9930384" y="0"/>
                  </a:lnTo>
                  <a:lnTo>
                    <a:pt x="9930384" y="288036"/>
                  </a:lnTo>
                  <a:lnTo>
                    <a:pt x="0" y="288036"/>
                  </a:lnTo>
                  <a:lnTo>
                    <a:pt x="0" y="0"/>
                  </a:lnTo>
                  <a:close/>
                </a:path>
              </a:pathLst>
            </a:custGeom>
            <a:blipFill>
              <a:blip r:embed="rId6"/>
              <a:stretch>
                <a:fillRect l="0" t="-436" r="0" b="-454"/>
              </a:stretch>
            </a:blipFill>
          </p:spPr>
        </p:sp>
      </p:grpSp>
      <p:grpSp>
        <p:nvGrpSpPr>
          <p:cNvPr name="Group 18" id="18"/>
          <p:cNvGrpSpPr/>
          <p:nvPr/>
        </p:nvGrpSpPr>
        <p:grpSpPr>
          <a:xfrm rot="0">
            <a:off x="6957270" y="-9525"/>
            <a:ext cx="11335493" cy="10306050"/>
            <a:chOff x="0" y="0"/>
            <a:chExt cx="15113991" cy="13741400"/>
          </a:xfrm>
        </p:grpSpPr>
        <p:sp>
          <p:nvSpPr>
            <p:cNvPr name="Freeform 19" id="19"/>
            <p:cNvSpPr/>
            <p:nvPr/>
          </p:nvSpPr>
          <p:spPr>
            <a:xfrm flipH="false" flipV="false" rot="0">
              <a:off x="12700" y="12700"/>
              <a:ext cx="15088615" cy="13716000"/>
            </a:xfrm>
            <a:custGeom>
              <a:avLst/>
              <a:gdLst/>
              <a:ahLst/>
              <a:cxnLst/>
              <a:rect r="r" b="b" t="t" l="l"/>
              <a:pathLst>
                <a:path h="13716000" w="15088615">
                  <a:moveTo>
                    <a:pt x="0" y="0"/>
                  </a:moveTo>
                  <a:lnTo>
                    <a:pt x="15088615" y="0"/>
                  </a:lnTo>
                  <a:lnTo>
                    <a:pt x="15088615" y="13716000"/>
                  </a:lnTo>
                  <a:lnTo>
                    <a:pt x="0" y="13716000"/>
                  </a:lnTo>
                  <a:close/>
                </a:path>
              </a:pathLst>
            </a:custGeom>
            <a:solidFill>
              <a:srgbClr val="1F8094"/>
            </a:solidFill>
          </p:spPr>
        </p:sp>
        <p:sp>
          <p:nvSpPr>
            <p:cNvPr name="Freeform 20" id="20"/>
            <p:cNvSpPr/>
            <p:nvPr/>
          </p:nvSpPr>
          <p:spPr>
            <a:xfrm flipH="false" flipV="false" rot="0">
              <a:off x="0" y="0"/>
              <a:ext cx="15114015" cy="13741400"/>
            </a:xfrm>
            <a:custGeom>
              <a:avLst/>
              <a:gdLst/>
              <a:ahLst/>
              <a:cxnLst/>
              <a:rect r="r" b="b" t="t" l="l"/>
              <a:pathLst>
                <a:path h="13741400" w="15114015">
                  <a:moveTo>
                    <a:pt x="12700" y="0"/>
                  </a:moveTo>
                  <a:lnTo>
                    <a:pt x="15101315" y="0"/>
                  </a:lnTo>
                  <a:cubicBezTo>
                    <a:pt x="15108301" y="0"/>
                    <a:pt x="15114015" y="5715"/>
                    <a:pt x="15114015" y="12700"/>
                  </a:cubicBezTo>
                  <a:lnTo>
                    <a:pt x="15114015" y="13728700"/>
                  </a:lnTo>
                  <a:cubicBezTo>
                    <a:pt x="15114015" y="13735686"/>
                    <a:pt x="15108301" y="13741400"/>
                    <a:pt x="15101315"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15101315" y="13716000"/>
                  </a:lnTo>
                  <a:lnTo>
                    <a:pt x="15101315" y="13728700"/>
                  </a:lnTo>
                  <a:lnTo>
                    <a:pt x="15088615" y="13728700"/>
                  </a:lnTo>
                  <a:lnTo>
                    <a:pt x="15088615" y="12700"/>
                  </a:lnTo>
                  <a:lnTo>
                    <a:pt x="15101315" y="12700"/>
                  </a:lnTo>
                  <a:lnTo>
                    <a:pt x="15101315" y="25400"/>
                  </a:lnTo>
                  <a:lnTo>
                    <a:pt x="12700" y="25400"/>
                  </a:lnTo>
                  <a:close/>
                </a:path>
              </a:pathLst>
            </a:custGeom>
            <a:solidFill>
              <a:srgbClr val="2796AA"/>
            </a:solidFill>
          </p:spPr>
        </p:sp>
      </p:grpSp>
      <p:grpSp>
        <p:nvGrpSpPr>
          <p:cNvPr name="Group 21" id="21"/>
          <p:cNvGrpSpPr/>
          <p:nvPr/>
        </p:nvGrpSpPr>
        <p:grpSpPr>
          <a:xfrm rot="0">
            <a:off x="-19050" y="2758145"/>
            <a:ext cx="7446855" cy="4770711"/>
            <a:chOff x="0" y="0"/>
            <a:chExt cx="9929139" cy="6360947"/>
          </a:xfrm>
        </p:grpSpPr>
        <p:sp>
          <p:nvSpPr>
            <p:cNvPr name="Freeform 22" id="22"/>
            <p:cNvSpPr/>
            <p:nvPr/>
          </p:nvSpPr>
          <p:spPr>
            <a:xfrm flipH="false" flipV="false" rot="0">
              <a:off x="0" y="0"/>
              <a:ext cx="9929114" cy="6360922"/>
            </a:xfrm>
            <a:custGeom>
              <a:avLst/>
              <a:gdLst/>
              <a:ahLst/>
              <a:cxnLst/>
              <a:rect r="r" b="b" t="t" l="l"/>
              <a:pathLst>
                <a:path h="6360922" w="9929114">
                  <a:moveTo>
                    <a:pt x="0" y="0"/>
                  </a:moveTo>
                  <a:lnTo>
                    <a:pt x="9929114" y="0"/>
                  </a:lnTo>
                  <a:lnTo>
                    <a:pt x="9929114" y="6360922"/>
                  </a:lnTo>
                  <a:lnTo>
                    <a:pt x="0" y="6360922"/>
                  </a:lnTo>
                  <a:close/>
                </a:path>
              </a:pathLst>
            </a:custGeom>
            <a:solidFill>
              <a:srgbClr val="262626"/>
            </a:solidFill>
          </p:spPr>
        </p:sp>
      </p:grpSp>
      <p:grpSp>
        <p:nvGrpSpPr>
          <p:cNvPr name="Group 23" id="23"/>
          <p:cNvGrpSpPr/>
          <p:nvPr/>
        </p:nvGrpSpPr>
        <p:grpSpPr>
          <a:xfrm rot="0">
            <a:off x="1020480" y="3015148"/>
            <a:ext cx="5608920" cy="3991708"/>
            <a:chOff x="0" y="0"/>
            <a:chExt cx="7478560" cy="5322278"/>
          </a:xfrm>
        </p:grpSpPr>
        <p:sp>
          <p:nvSpPr>
            <p:cNvPr name="Freeform 24" id="24"/>
            <p:cNvSpPr/>
            <p:nvPr/>
          </p:nvSpPr>
          <p:spPr>
            <a:xfrm flipH="false" flipV="false" rot="0">
              <a:off x="0" y="0"/>
              <a:ext cx="7478556" cy="5322276"/>
            </a:xfrm>
            <a:custGeom>
              <a:avLst/>
              <a:gdLst/>
              <a:ahLst/>
              <a:cxnLst/>
              <a:rect r="r" b="b" t="t" l="l"/>
              <a:pathLst>
                <a:path h="5322276" w="7478556">
                  <a:moveTo>
                    <a:pt x="0" y="0"/>
                  </a:moveTo>
                  <a:lnTo>
                    <a:pt x="7478556" y="0"/>
                  </a:lnTo>
                  <a:lnTo>
                    <a:pt x="7478556" y="5322276"/>
                  </a:lnTo>
                  <a:lnTo>
                    <a:pt x="0" y="5322276"/>
                  </a:lnTo>
                  <a:close/>
                </a:path>
              </a:pathLst>
            </a:custGeom>
            <a:blipFill>
              <a:blip r:embed="rId7">
                <a:alphaModFix amt="0"/>
              </a:blip>
              <a:stretch>
                <a:fillRect l="-41310" t="0" r="-41310" b="0"/>
              </a:stretch>
            </a:blipFill>
          </p:spPr>
        </p:sp>
        <p:sp>
          <p:nvSpPr>
            <p:cNvPr name="TextBox 25" id="25"/>
            <p:cNvSpPr txBox="true"/>
            <p:nvPr/>
          </p:nvSpPr>
          <p:spPr>
            <a:xfrm>
              <a:off x="0" y="38100"/>
              <a:ext cx="7478560" cy="5284178"/>
            </a:xfrm>
            <a:prstGeom prst="rect">
              <a:avLst/>
            </a:prstGeom>
          </p:spPr>
          <p:txBody>
            <a:bodyPr anchor="b" rtlCol="false" tIns="0" lIns="0" bIns="0" rIns="0"/>
            <a:lstStyle/>
            <a:p>
              <a:pPr algn="r">
                <a:lnSpc>
                  <a:spcPts val="5508"/>
                </a:lnSpc>
              </a:pPr>
              <a:r>
                <a:rPr lang="en-US" sz="5100">
                  <a:solidFill>
                    <a:srgbClr val="FFFFFF"/>
                  </a:solidFill>
                  <a:latin typeface="Trebuchet MS"/>
                  <a:ea typeface="Trebuchet MS"/>
                  <a:cs typeface="Trebuchet MS"/>
                  <a:sym typeface="Trebuchet MS"/>
                </a:rPr>
                <a:t>From Far East to Near North: Translating to the Year 10 History Classroom</a:t>
              </a:r>
            </a:p>
          </p:txBody>
        </p:sp>
      </p:grpSp>
      <p:sp>
        <p:nvSpPr>
          <p:cNvPr name="TextBox 26" id="26"/>
          <p:cNvSpPr txBox="true"/>
          <p:nvPr/>
        </p:nvSpPr>
        <p:spPr>
          <a:xfrm rot="0">
            <a:off x="275434" y="8045215"/>
            <a:ext cx="6262526" cy="1554918"/>
          </a:xfrm>
          <a:prstGeom prst="rect">
            <a:avLst/>
          </a:prstGeom>
        </p:spPr>
        <p:txBody>
          <a:bodyPr anchor="t" rtlCol="false" tIns="0" lIns="0" bIns="0" rIns="0">
            <a:spAutoFit/>
          </a:bodyPr>
          <a:lstStyle/>
          <a:p>
            <a:pPr algn="r">
              <a:lnSpc>
                <a:spcPts val="3240"/>
              </a:lnSpc>
            </a:pPr>
            <a:r>
              <a:rPr lang="en-US" sz="3000">
                <a:solidFill>
                  <a:srgbClr val="FFFFFF"/>
                </a:solidFill>
                <a:latin typeface="Trebuchet MS"/>
                <a:ea typeface="Trebuchet MS"/>
                <a:cs typeface="Trebuchet MS"/>
                <a:sym typeface="Trebuchet MS"/>
              </a:rPr>
              <a:t>Matthew Allanby, Education Fellow at the Robert Menzies Institute</a:t>
            </a:r>
          </a:p>
        </p:txBody>
      </p:sp>
      <p:grpSp>
        <p:nvGrpSpPr>
          <p:cNvPr name="Group 27" id="27"/>
          <p:cNvGrpSpPr/>
          <p:nvPr/>
        </p:nvGrpSpPr>
        <p:grpSpPr>
          <a:xfrm rot="0">
            <a:off x="1342025" y="-256442"/>
            <a:ext cx="4645057" cy="3286373"/>
            <a:chOff x="0" y="0"/>
            <a:chExt cx="6193409" cy="4381830"/>
          </a:xfrm>
        </p:grpSpPr>
        <p:sp>
          <p:nvSpPr>
            <p:cNvPr name="Freeform 28" id="28" descr="A picture containing text  Description automatically generated"/>
            <p:cNvSpPr/>
            <p:nvPr/>
          </p:nvSpPr>
          <p:spPr>
            <a:xfrm flipH="false" flipV="false" rot="0">
              <a:off x="0" y="0"/>
              <a:ext cx="6193409" cy="4381881"/>
            </a:xfrm>
            <a:custGeom>
              <a:avLst/>
              <a:gdLst/>
              <a:ahLst/>
              <a:cxnLst/>
              <a:rect r="r" b="b" t="t" l="l"/>
              <a:pathLst>
                <a:path h="4381881" w="6193409">
                  <a:moveTo>
                    <a:pt x="0" y="0"/>
                  </a:moveTo>
                  <a:lnTo>
                    <a:pt x="6193409" y="0"/>
                  </a:lnTo>
                  <a:lnTo>
                    <a:pt x="6193409" y="4381881"/>
                  </a:lnTo>
                  <a:lnTo>
                    <a:pt x="0" y="4381881"/>
                  </a:lnTo>
                  <a:lnTo>
                    <a:pt x="0" y="0"/>
                  </a:lnTo>
                  <a:close/>
                </a:path>
              </a:pathLst>
            </a:custGeom>
            <a:blipFill>
              <a:blip r:embed="rId8"/>
              <a:stretch>
                <a:fillRect l="0" t="-24" r="0" b="-22"/>
              </a:stretch>
            </a:blipFill>
          </p:spPr>
        </p:sp>
      </p:grpSp>
      <p:sp>
        <p:nvSpPr>
          <p:cNvPr name="TextBox 29" id="29"/>
          <p:cNvSpPr txBox="true"/>
          <p:nvPr/>
        </p:nvSpPr>
        <p:spPr>
          <a:xfrm rot="0">
            <a:off x="8603628" y="1566396"/>
            <a:ext cx="8347700" cy="7120052"/>
          </a:xfrm>
          <a:prstGeom prst="rect">
            <a:avLst/>
          </a:prstGeom>
        </p:spPr>
        <p:txBody>
          <a:bodyPr anchor="t" rtlCol="false" tIns="0" lIns="0" bIns="0" rIns="0">
            <a:spAutoFit/>
          </a:bodyPr>
          <a:lstStyle/>
          <a:p>
            <a:pPr algn="l">
              <a:lnSpc>
                <a:spcPts val="3240"/>
              </a:lnSpc>
            </a:pPr>
            <a:r>
              <a:rPr lang="en-US" sz="2700">
                <a:solidFill>
                  <a:srgbClr val="FFFFFF"/>
                </a:solidFill>
                <a:latin typeface="Trebuchet MS"/>
                <a:ea typeface="Trebuchet MS"/>
                <a:cs typeface="Trebuchet MS"/>
                <a:sym typeface="Trebuchet MS"/>
              </a:rPr>
              <a:t>This presentation details how to apply the “From Far East to Near North” presentation in the context of a Year 10 history classroom and contains four parts:</a:t>
            </a:r>
          </a:p>
          <a:p>
            <a:pPr algn="l">
              <a:lnSpc>
                <a:spcPts val="3240"/>
              </a:lnSpc>
            </a:pPr>
          </a:p>
          <a:p>
            <a:pPr algn="l" marL="488632" indent="-244316" lvl="1">
              <a:lnSpc>
                <a:spcPts val="3240"/>
              </a:lnSpc>
              <a:buAutoNum type="arabicPeriod" startAt="1"/>
            </a:pPr>
            <a:r>
              <a:rPr lang="en-US" sz="2700">
                <a:solidFill>
                  <a:srgbClr val="FFFFFF"/>
                </a:solidFill>
                <a:latin typeface="Trebuchet MS"/>
                <a:ea typeface="Trebuchet MS"/>
                <a:cs typeface="Trebuchet MS"/>
                <a:sym typeface="Trebuchet MS"/>
              </a:rPr>
              <a:t>How does the presentation relate to 3 sub strands of Year 10 History in the Australian Curriculum?</a:t>
            </a:r>
          </a:p>
          <a:p>
            <a:pPr algn="l" marL="488632" indent="-244316" lvl="1">
              <a:lnSpc>
                <a:spcPts val="3240"/>
              </a:lnSpc>
            </a:pPr>
          </a:p>
          <a:p>
            <a:pPr algn="l" marL="488632" indent="-244316" lvl="1">
              <a:lnSpc>
                <a:spcPts val="3240"/>
              </a:lnSpc>
              <a:buAutoNum type="arabicPeriod" startAt="1"/>
            </a:pPr>
            <a:r>
              <a:rPr lang="en-US" sz="2700">
                <a:solidFill>
                  <a:srgbClr val="FFFFFF"/>
                </a:solidFill>
                <a:latin typeface="Trebuchet MS"/>
                <a:ea typeface="Trebuchet MS"/>
                <a:cs typeface="Trebuchet MS"/>
                <a:sym typeface="Trebuchet MS"/>
              </a:rPr>
              <a:t>How does the presentation relate to the cross-curriculum priorities and general capabilities in the Australian Curriculum?</a:t>
            </a:r>
          </a:p>
          <a:p>
            <a:pPr algn="l" marL="488632" indent="-244316" lvl="1">
              <a:lnSpc>
                <a:spcPts val="3240"/>
              </a:lnSpc>
            </a:pPr>
          </a:p>
          <a:p>
            <a:pPr algn="l" marL="488632" indent="-244316" lvl="1">
              <a:lnSpc>
                <a:spcPts val="3240"/>
              </a:lnSpc>
              <a:buAutoNum type="arabicPeriod" startAt="1"/>
            </a:pPr>
            <a:r>
              <a:rPr lang="en-US" sz="2700">
                <a:solidFill>
                  <a:srgbClr val="FFFFFF"/>
                </a:solidFill>
                <a:latin typeface="Trebuchet MS"/>
                <a:ea typeface="Trebuchet MS"/>
                <a:cs typeface="Trebuchet MS"/>
                <a:sym typeface="Trebuchet MS"/>
              </a:rPr>
              <a:t>How is the presentation's content transferable to the Year 10 History classroom?</a:t>
            </a:r>
          </a:p>
          <a:p>
            <a:pPr algn="l" marL="488632" indent="-244316" lvl="1">
              <a:lnSpc>
                <a:spcPts val="3240"/>
              </a:lnSpc>
            </a:pPr>
          </a:p>
          <a:p>
            <a:pPr algn="l" marL="488632" indent="-244316" lvl="1">
              <a:lnSpc>
                <a:spcPts val="3240"/>
              </a:lnSpc>
              <a:buAutoNum type="arabicPeriod" startAt="1"/>
            </a:pPr>
            <a:r>
              <a:rPr lang="en-US" sz="2700">
                <a:solidFill>
                  <a:srgbClr val="FFFFFF"/>
                </a:solidFill>
                <a:latin typeface="Trebuchet MS"/>
                <a:ea typeface="Trebuchet MS"/>
                <a:cs typeface="Trebuchet MS"/>
                <a:sym typeface="Trebuchet MS"/>
              </a:rPr>
              <a:t>How can the Robert Menzies Institute support you in the history classroom?</a:t>
            </a:r>
          </a:p>
          <a:p>
            <a:pPr algn="l" marL="488632" indent="-244316" lvl="1">
              <a:lnSpc>
                <a:spcPts val="3240"/>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4"/>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5"/>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8848735" cy="1621403"/>
            <a:chOff x="0" y="0"/>
            <a:chExt cx="11798313" cy="2161870"/>
          </a:xfrm>
        </p:grpSpPr>
        <p:sp>
          <p:nvSpPr>
            <p:cNvPr name="Freeform 17" id="17"/>
            <p:cNvSpPr/>
            <p:nvPr/>
          </p:nvSpPr>
          <p:spPr>
            <a:xfrm flipH="false" flipV="false" rot="0">
              <a:off x="0" y="0"/>
              <a:ext cx="11798310" cy="2161876"/>
            </a:xfrm>
            <a:custGeom>
              <a:avLst/>
              <a:gdLst/>
              <a:ahLst/>
              <a:cxnLst/>
              <a:rect r="r" b="b" t="t" l="l"/>
              <a:pathLst>
                <a:path h="2161876" w="11798310">
                  <a:moveTo>
                    <a:pt x="0" y="0"/>
                  </a:moveTo>
                  <a:lnTo>
                    <a:pt x="11798310" y="0"/>
                  </a:lnTo>
                  <a:lnTo>
                    <a:pt x="11798310" y="2161876"/>
                  </a:lnTo>
                  <a:lnTo>
                    <a:pt x="0" y="2161876"/>
                  </a:lnTo>
                  <a:close/>
                </a:path>
              </a:pathLst>
            </a:custGeom>
            <a:blipFill>
              <a:blip r:embed="rId6">
                <a:alphaModFix amt="0"/>
              </a:blip>
              <a:stretch>
                <a:fillRect l="0" t="-56338" r="0" b="-56338"/>
              </a:stretch>
            </a:blipFill>
          </p:spPr>
        </p:sp>
        <p:sp>
          <p:nvSpPr>
            <p:cNvPr name="TextBox 18" id="18"/>
            <p:cNvSpPr txBox="true"/>
            <p:nvPr/>
          </p:nvSpPr>
          <p:spPr>
            <a:xfrm>
              <a:off x="0" y="38100"/>
              <a:ext cx="11798313" cy="2123770"/>
            </a:xfrm>
            <a:prstGeom prst="rect">
              <a:avLst/>
            </a:prstGeom>
          </p:spPr>
          <p:txBody>
            <a:bodyPr anchor="ctr" rtlCol="false" tIns="0" lIns="0" bIns="0" rIns="0"/>
            <a:lstStyle/>
            <a:p>
              <a:pPr algn="l">
                <a:lnSpc>
                  <a:spcPts val="5248"/>
                </a:lnSpc>
              </a:pPr>
              <a:r>
                <a:rPr lang="en-US" sz="4859" b="true">
                  <a:solidFill>
                    <a:srgbClr val="FFFFFF"/>
                  </a:solidFill>
                  <a:latin typeface="Trebuchet MS Bold"/>
                  <a:ea typeface="Trebuchet MS Bold"/>
                  <a:cs typeface="Trebuchet MS Bold"/>
                  <a:sym typeface="Trebuchet MS Bold"/>
                </a:rPr>
                <a:t>Option 2: Professor McGonagall from Harry Potter</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4"/>
              <a:stretch>
                <a:fillRect l="-15506" t="0" r="-15506" b="-12"/>
              </a:stretch>
            </a:blipFill>
          </p:spPr>
        </p:sp>
      </p:grpSp>
      <p:sp>
        <p:nvSpPr>
          <p:cNvPr name="TextBox 21" id="21"/>
          <p:cNvSpPr txBox="true"/>
          <p:nvPr/>
        </p:nvSpPr>
        <p:spPr>
          <a:xfrm rot="0">
            <a:off x="227419" y="3292354"/>
            <a:ext cx="11533737" cy="887578"/>
          </a:xfrm>
          <a:prstGeom prst="rect">
            <a:avLst/>
          </a:prstGeom>
        </p:spPr>
        <p:txBody>
          <a:bodyPr anchor="t" rtlCol="false" tIns="0" lIns="0" bIns="0" rIns="0">
            <a:spAutoFit/>
          </a:bodyPr>
          <a:lstStyle/>
          <a:p>
            <a:pPr algn="l">
              <a:lnSpc>
                <a:spcPts val="3240"/>
              </a:lnSpc>
            </a:pPr>
            <a:r>
              <a:rPr lang="en-US" sz="2700">
                <a:solidFill>
                  <a:srgbClr val="FFFFFF"/>
                </a:solidFill>
                <a:latin typeface="Trebuchet MS"/>
                <a:ea typeface="Trebuchet MS"/>
                <a:cs typeface="Trebuchet MS"/>
                <a:sym typeface="Trebuchet MS"/>
              </a:rPr>
              <a:t>High standards &amp; traditional pedagogy			“Sage on the stage”</a:t>
            </a:r>
          </a:p>
          <a:p>
            <a:pPr algn="l">
              <a:lnSpc>
                <a:spcPts val="3240"/>
              </a:lnSpc>
            </a:pPr>
            <a:r>
              <a:rPr lang="en-US" sz="2700">
                <a:solidFill>
                  <a:srgbClr val="FFFFFF"/>
                </a:solidFill>
                <a:latin typeface="Trebuchet MS"/>
                <a:ea typeface="Trebuchet MS"/>
                <a:cs typeface="Trebuchet MS"/>
                <a:sym typeface="Trebuchet MS"/>
              </a:rPr>
              <a:t>Suitable for Senior Australian History</a:t>
            </a:r>
          </a:p>
        </p:txBody>
      </p:sp>
      <p:grpSp>
        <p:nvGrpSpPr>
          <p:cNvPr name="Group 22" id="22"/>
          <p:cNvGrpSpPr/>
          <p:nvPr/>
        </p:nvGrpSpPr>
        <p:grpSpPr>
          <a:xfrm rot="0">
            <a:off x="135979" y="4386005"/>
            <a:ext cx="7695390" cy="5632313"/>
            <a:chOff x="0" y="0"/>
            <a:chExt cx="10260520" cy="7509751"/>
          </a:xfrm>
        </p:grpSpPr>
        <p:sp>
          <p:nvSpPr>
            <p:cNvPr name="Freeform 23" id="23"/>
            <p:cNvSpPr/>
            <p:nvPr/>
          </p:nvSpPr>
          <p:spPr>
            <a:xfrm flipH="false" flipV="false" rot="0">
              <a:off x="0" y="0"/>
              <a:ext cx="10260518" cy="7509748"/>
            </a:xfrm>
            <a:custGeom>
              <a:avLst/>
              <a:gdLst/>
              <a:ahLst/>
              <a:cxnLst/>
              <a:rect r="r" b="b" t="t" l="l"/>
              <a:pathLst>
                <a:path h="7509748" w="10260518">
                  <a:moveTo>
                    <a:pt x="0" y="0"/>
                  </a:moveTo>
                  <a:lnTo>
                    <a:pt x="10260518" y="0"/>
                  </a:lnTo>
                  <a:lnTo>
                    <a:pt x="10260518" y="7509748"/>
                  </a:lnTo>
                  <a:lnTo>
                    <a:pt x="0" y="7509748"/>
                  </a:lnTo>
                  <a:close/>
                </a:path>
              </a:pathLst>
            </a:custGeom>
            <a:blipFill>
              <a:blip r:embed="rId6">
                <a:alphaModFix amt="0"/>
              </a:blip>
              <a:stretch>
                <a:fillRect l="-43906" t="0" r="-43906" b="0"/>
              </a:stretch>
            </a:blipFill>
          </p:spPr>
        </p:sp>
        <p:sp>
          <p:nvSpPr>
            <p:cNvPr name="TextBox 24" id="24"/>
            <p:cNvSpPr txBox="true"/>
            <p:nvPr/>
          </p:nvSpPr>
          <p:spPr>
            <a:xfrm>
              <a:off x="0" y="-19050"/>
              <a:ext cx="10260520" cy="7528801"/>
            </a:xfrm>
            <a:prstGeom prst="rect">
              <a:avLst/>
            </a:prstGeom>
          </p:spPr>
          <p:txBody>
            <a:bodyPr anchor="ctr" rtlCol="false" tIns="0" lIns="0" bIns="0" rIns="0"/>
            <a:lstStyle/>
            <a:p>
              <a:pPr algn="l">
                <a:lnSpc>
                  <a:spcPts val="2520"/>
                </a:lnSpc>
              </a:pPr>
              <a:r>
                <a:rPr lang="en-US" sz="2100" b="true">
                  <a:solidFill>
                    <a:srgbClr val="FFFFFF"/>
                  </a:solidFill>
                  <a:latin typeface="Trebuchet MS Bold"/>
                  <a:ea typeface="Trebuchet MS Bold"/>
                  <a:cs typeface="Trebuchet MS Bold"/>
                  <a:sym typeface="Trebuchet MS Bold"/>
                </a:rPr>
                <a:t>Learning Intention: </a:t>
              </a:r>
              <a:r>
                <a:rPr lang="en-US" sz="2100">
                  <a:solidFill>
                    <a:srgbClr val="FFFFFF"/>
                  </a:solidFill>
                  <a:latin typeface="Trebuchet MS"/>
                  <a:ea typeface="Trebuchet MS"/>
                  <a:cs typeface="Trebuchet MS"/>
                  <a:sym typeface="Trebuchet MS"/>
                </a:rPr>
                <a:t>To explore how Australia’s identity and engagement with Asia evolved between 1941 and 1972 through an historian’s interpretation</a:t>
              </a:r>
            </a:p>
            <a:p>
              <a:pPr algn="l">
                <a:lnSpc>
                  <a:spcPts val="2520"/>
                </a:lnSpc>
              </a:pPr>
            </a:p>
            <a:p>
              <a:pPr algn="l">
                <a:lnSpc>
                  <a:spcPts val="2520"/>
                </a:lnSpc>
              </a:pPr>
              <a:r>
                <a:rPr lang="en-US" sz="2100" b="true">
                  <a:solidFill>
                    <a:srgbClr val="FFFFFF"/>
                  </a:solidFill>
                  <a:latin typeface="Trebuchet MS Bold"/>
                  <a:ea typeface="Trebuchet MS Bold"/>
                  <a:cs typeface="Trebuchet MS Bold"/>
                  <a:sym typeface="Trebuchet MS Bold"/>
                </a:rPr>
                <a:t>Learning Materials: </a:t>
              </a:r>
              <a:r>
                <a:rPr lang="en-US" sz="2100">
                  <a:solidFill>
                    <a:srgbClr val="FFFFFF"/>
                  </a:solidFill>
                  <a:latin typeface="Trebuchet MS"/>
                  <a:ea typeface="Trebuchet MS"/>
                  <a:cs typeface="Trebuchet MS"/>
                  <a:sym typeface="Trebuchet MS"/>
                </a:rPr>
                <a:t>Zac’s slideshow and speech</a:t>
              </a:r>
            </a:p>
            <a:p>
              <a:pPr algn="l">
                <a:lnSpc>
                  <a:spcPts val="2520"/>
                </a:lnSpc>
              </a:pPr>
            </a:p>
            <a:p>
              <a:pPr algn="l">
                <a:lnSpc>
                  <a:spcPts val="2520"/>
                </a:lnSpc>
              </a:pPr>
              <a:r>
                <a:rPr lang="en-US" sz="2100">
                  <a:solidFill>
                    <a:srgbClr val="FFFFFF"/>
                  </a:solidFill>
                  <a:latin typeface="Trebuchet MS"/>
                  <a:ea typeface="Trebuchet MS"/>
                  <a:cs typeface="Trebuchet MS"/>
                  <a:sym typeface="Trebuchet MS"/>
                </a:rPr>
                <a:t>1. Using Zac’s slides and presentation notes, replicate Zac’s presentation (or part of it) to your class</a:t>
              </a:r>
            </a:p>
            <a:p>
              <a:pPr algn="l">
                <a:lnSpc>
                  <a:spcPts val="2520"/>
                </a:lnSpc>
              </a:pPr>
            </a:p>
            <a:p>
              <a:pPr algn="l">
                <a:lnSpc>
                  <a:spcPts val="2520"/>
                </a:lnSpc>
              </a:pPr>
              <a:r>
                <a:rPr lang="en-US" sz="2100">
                  <a:solidFill>
                    <a:srgbClr val="FFFFFF"/>
                  </a:solidFill>
                  <a:latin typeface="Trebuchet MS"/>
                  <a:ea typeface="Trebuchet MS"/>
                  <a:cs typeface="Trebuchet MS"/>
                  <a:sym typeface="Trebuchet MS"/>
                </a:rPr>
                <a:t>2. Students can take notes, and you may wish to give them excerpts of Zac’s speech to read independently </a:t>
              </a:r>
            </a:p>
            <a:p>
              <a:pPr algn="l">
                <a:lnSpc>
                  <a:spcPts val="2520"/>
                </a:lnSpc>
              </a:pPr>
            </a:p>
            <a:p>
              <a:pPr algn="l">
                <a:lnSpc>
                  <a:spcPts val="2520"/>
                </a:lnSpc>
              </a:pPr>
              <a:r>
                <a:rPr lang="en-US" sz="2100">
                  <a:solidFill>
                    <a:srgbClr val="FFFFFF"/>
                  </a:solidFill>
                  <a:latin typeface="Trebuchet MS"/>
                  <a:ea typeface="Trebuchet MS"/>
                  <a:cs typeface="Trebuchet MS"/>
                  <a:sym typeface="Trebuchet MS"/>
                </a:rPr>
                <a:t>3. Students then answer 10 questions in their workbooks</a:t>
              </a:r>
            </a:p>
            <a:p>
              <a:pPr algn="l">
                <a:lnSpc>
                  <a:spcPts val="2520"/>
                </a:lnSpc>
              </a:pPr>
            </a:p>
            <a:p>
              <a:pPr algn="l">
                <a:lnSpc>
                  <a:spcPts val="2520"/>
                </a:lnSpc>
              </a:pPr>
              <a:r>
                <a:rPr lang="en-US" b="true" sz="2100">
                  <a:solidFill>
                    <a:srgbClr val="FFFFFF"/>
                  </a:solidFill>
                  <a:latin typeface="Trebuchet MS Bold"/>
                  <a:ea typeface="Trebuchet MS Bold"/>
                  <a:cs typeface="Trebuchet MS Bold"/>
                  <a:sym typeface="Trebuchet MS Bold"/>
                </a:rPr>
                <a:t>EVEN BETTER – you may wish to ask for a free digital incursion where Zac could deliver the content to your class!</a:t>
              </a:r>
            </a:p>
          </p:txBody>
        </p:sp>
      </p:grpSp>
      <p:grpSp>
        <p:nvGrpSpPr>
          <p:cNvPr name="Group 25" id="25"/>
          <p:cNvGrpSpPr/>
          <p:nvPr/>
        </p:nvGrpSpPr>
        <p:grpSpPr>
          <a:xfrm rot="0">
            <a:off x="7624943" y="3881095"/>
            <a:ext cx="4760509" cy="6136786"/>
            <a:chOff x="0" y="0"/>
            <a:chExt cx="6347346" cy="8182381"/>
          </a:xfrm>
        </p:grpSpPr>
        <p:sp>
          <p:nvSpPr>
            <p:cNvPr name="Freeform 26" id="26" descr="A screenshot of a computer  Description automatically generated"/>
            <p:cNvSpPr/>
            <p:nvPr/>
          </p:nvSpPr>
          <p:spPr>
            <a:xfrm flipH="false" flipV="false" rot="0">
              <a:off x="0" y="0"/>
              <a:ext cx="6347333" cy="8182356"/>
            </a:xfrm>
            <a:custGeom>
              <a:avLst/>
              <a:gdLst/>
              <a:ahLst/>
              <a:cxnLst/>
              <a:rect r="r" b="b" t="t" l="l"/>
              <a:pathLst>
                <a:path h="8182356" w="6347333">
                  <a:moveTo>
                    <a:pt x="0" y="0"/>
                  </a:moveTo>
                  <a:lnTo>
                    <a:pt x="6347333" y="0"/>
                  </a:lnTo>
                  <a:lnTo>
                    <a:pt x="6347333" y="8182356"/>
                  </a:lnTo>
                  <a:lnTo>
                    <a:pt x="0" y="8182356"/>
                  </a:lnTo>
                  <a:lnTo>
                    <a:pt x="0" y="0"/>
                  </a:lnTo>
                  <a:close/>
                </a:path>
              </a:pathLst>
            </a:custGeom>
            <a:blipFill>
              <a:blip r:embed="rId7"/>
              <a:stretch>
                <a:fillRect l="0" t="-31" r="0" b="-32"/>
              </a:stretch>
            </a:blipFill>
          </p:spPr>
        </p:sp>
      </p:grpSp>
      <p:grpSp>
        <p:nvGrpSpPr>
          <p:cNvPr name="Group 27" id="27"/>
          <p:cNvGrpSpPr/>
          <p:nvPr/>
        </p:nvGrpSpPr>
        <p:grpSpPr>
          <a:xfrm rot="0">
            <a:off x="9047769" y="6261925"/>
            <a:ext cx="1842192" cy="1902114"/>
            <a:chOff x="0" y="0"/>
            <a:chExt cx="2456256" cy="2536152"/>
          </a:xfrm>
        </p:grpSpPr>
        <p:sp>
          <p:nvSpPr>
            <p:cNvPr name="Freeform 28" id="28"/>
            <p:cNvSpPr/>
            <p:nvPr/>
          </p:nvSpPr>
          <p:spPr>
            <a:xfrm flipH="false" flipV="false" rot="0">
              <a:off x="0" y="0"/>
              <a:ext cx="2452116" cy="2532126"/>
            </a:xfrm>
            <a:custGeom>
              <a:avLst/>
              <a:gdLst/>
              <a:ahLst/>
              <a:cxnLst/>
              <a:rect r="r" b="b" t="t" l="l"/>
              <a:pathLst>
                <a:path h="2532126" w="2452116">
                  <a:moveTo>
                    <a:pt x="0" y="1266063"/>
                  </a:moveTo>
                  <a:cubicBezTo>
                    <a:pt x="0" y="568071"/>
                    <a:pt x="547751" y="0"/>
                    <a:pt x="1226058" y="0"/>
                  </a:cubicBezTo>
                  <a:lnTo>
                    <a:pt x="1226058" y="38100"/>
                  </a:lnTo>
                  <a:lnTo>
                    <a:pt x="1226058" y="0"/>
                  </a:lnTo>
                  <a:cubicBezTo>
                    <a:pt x="1904365" y="0"/>
                    <a:pt x="2452116" y="568071"/>
                    <a:pt x="2452116" y="1266063"/>
                  </a:cubicBezTo>
                  <a:lnTo>
                    <a:pt x="2414016" y="1266063"/>
                  </a:lnTo>
                  <a:lnTo>
                    <a:pt x="2452116" y="1266063"/>
                  </a:lnTo>
                  <a:cubicBezTo>
                    <a:pt x="2452116" y="1964055"/>
                    <a:pt x="1904365" y="2532126"/>
                    <a:pt x="1226058" y="2532126"/>
                  </a:cubicBezTo>
                  <a:lnTo>
                    <a:pt x="1226058" y="2494026"/>
                  </a:lnTo>
                  <a:lnTo>
                    <a:pt x="1226058" y="2532126"/>
                  </a:lnTo>
                  <a:cubicBezTo>
                    <a:pt x="547751" y="2532126"/>
                    <a:pt x="0" y="1964055"/>
                    <a:pt x="0" y="1266063"/>
                  </a:cubicBezTo>
                  <a:lnTo>
                    <a:pt x="38100" y="1266063"/>
                  </a:lnTo>
                  <a:lnTo>
                    <a:pt x="76200" y="1266063"/>
                  </a:lnTo>
                  <a:lnTo>
                    <a:pt x="38100" y="1266063"/>
                  </a:lnTo>
                  <a:lnTo>
                    <a:pt x="0" y="1266063"/>
                  </a:lnTo>
                  <a:moveTo>
                    <a:pt x="76200" y="1266063"/>
                  </a:moveTo>
                  <a:cubicBezTo>
                    <a:pt x="76200" y="1287145"/>
                    <a:pt x="59182" y="1304163"/>
                    <a:pt x="38100" y="1304163"/>
                  </a:cubicBezTo>
                  <a:cubicBezTo>
                    <a:pt x="17018" y="1304163"/>
                    <a:pt x="0" y="1287145"/>
                    <a:pt x="0" y="1266063"/>
                  </a:cubicBezTo>
                  <a:cubicBezTo>
                    <a:pt x="0" y="1244981"/>
                    <a:pt x="17018" y="1227963"/>
                    <a:pt x="38100" y="1227963"/>
                  </a:cubicBezTo>
                  <a:cubicBezTo>
                    <a:pt x="59182" y="1227963"/>
                    <a:pt x="76200" y="1244981"/>
                    <a:pt x="76200" y="1266063"/>
                  </a:cubicBezTo>
                  <a:cubicBezTo>
                    <a:pt x="76200" y="1924431"/>
                    <a:pt x="592201" y="2455926"/>
                    <a:pt x="1226058" y="2455926"/>
                  </a:cubicBezTo>
                  <a:cubicBezTo>
                    <a:pt x="1859915" y="2455926"/>
                    <a:pt x="2375916" y="1924431"/>
                    <a:pt x="2375916" y="1266063"/>
                  </a:cubicBezTo>
                  <a:cubicBezTo>
                    <a:pt x="2376043" y="607695"/>
                    <a:pt x="1859915" y="76200"/>
                    <a:pt x="1226058" y="76200"/>
                  </a:cubicBezTo>
                  <a:lnTo>
                    <a:pt x="1226058" y="38100"/>
                  </a:lnTo>
                  <a:lnTo>
                    <a:pt x="1226058" y="76200"/>
                  </a:lnTo>
                  <a:cubicBezTo>
                    <a:pt x="592201" y="76200"/>
                    <a:pt x="76200" y="607695"/>
                    <a:pt x="76200" y="1266063"/>
                  </a:cubicBezTo>
                  <a:close/>
                </a:path>
              </a:pathLst>
            </a:custGeom>
            <a:solidFill>
              <a:srgbClr val="D666F9"/>
            </a:solidFill>
          </p:spPr>
        </p:sp>
      </p:grpSp>
      <p:sp>
        <p:nvSpPr>
          <p:cNvPr name="TextBox 29" id="29"/>
          <p:cNvSpPr txBox="true"/>
          <p:nvPr/>
        </p:nvSpPr>
        <p:spPr>
          <a:xfrm rot="0">
            <a:off x="12595346" y="488080"/>
            <a:ext cx="5477999" cy="9484071"/>
          </a:xfrm>
          <a:prstGeom prst="rect">
            <a:avLst/>
          </a:prstGeom>
        </p:spPr>
        <p:txBody>
          <a:bodyPr anchor="t" rtlCol="false" tIns="0" lIns="0" bIns="0" rIns="0">
            <a:spAutoFit/>
          </a:bodyPr>
          <a:lstStyle/>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Identify two ways First Nations Australians engaged with Asia before European settlement.</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Describe how the idea of the “tyranny of distance” influenced early settler attitudes towards Asia.</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Explain why NSW Premier Sir Joseph Carruthers supported Japan during the Russo-Japanese War.</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Outline the significance of Australia establishing its first independent diplomatic missions in 1940–41</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Analyse the impact of the White Australia Policy on Australia’s engagement with Asia during the mid-20th century.</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Explain how the Colombo Plan contributed to Australia’s regional relationships.</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Evaluate the reasons why the 1951 Peace Treaty with Japan was controversial, and its long-term significance.</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Discuss Australia’s role in Indonesia’s independence and the challenges that followed.</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Assess how Cold War tensions shaped Australia’s diplomatic and military involvement in Asia.</a:t>
            </a:r>
          </a:p>
          <a:p>
            <a:pPr algn="l" marL="325755" indent="-162878" lvl="1">
              <a:lnSpc>
                <a:spcPts val="2160"/>
              </a:lnSpc>
            </a:pPr>
          </a:p>
          <a:p>
            <a:pPr algn="l" marL="325755" indent="-162878" lvl="1">
              <a:lnSpc>
                <a:spcPts val="2160"/>
              </a:lnSpc>
              <a:buAutoNum type="arabicPeriod" startAt="1"/>
            </a:pPr>
            <a:r>
              <a:rPr lang="en-US" sz="1800">
                <a:solidFill>
                  <a:srgbClr val="FFFFFF"/>
                </a:solidFill>
                <a:latin typeface="Trebuchet MS"/>
                <a:ea typeface="Trebuchet MS"/>
                <a:cs typeface="Trebuchet MS"/>
                <a:sym typeface="Trebuchet MS"/>
              </a:rPr>
              <a:t> Analyse how Britain’s withdrawal from Asia and the US rapprochement with China in the late 1960s–early 1970s influenced Australia’s identity and foreign policy.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5">
                <a:alphaModFix amt="0"/>
              </a:blip>
              <a:stretch>
                <a:fillRect l="0" t="-40880" r="0" b="-40880"/>
              </a:stretch>
            </a:blipFill>
          </p:spPr>
        </p:sp>
        <p:sp>
          <p:nvSpPr>
            <p:cNvPr name="TextBox 18" id="18"/>
            <p:cNvSpPr txBox="true"/>
            <p:nvPr/>
          </p:nvSpPr>
          <p:spPr>
            <a:xfrm>
              <a:off x="0" y="38100"/>
              <a:ext cx="10083254" cy="2123770"/>
            </a:xfrm>
            <a:prstGeom prst="rect">
              <a:avLst/>
            </a:prstGeom>
          </p:spPr>
          <p:txBody>
            <a:bodyPr anchor="ctr" rtlCol="false" tIns="0" lIns="0" bIns="0" rIns="0"/>
            <a:lstStyle/>
            <a:p>
              <a:pPr algn="l">
                <a:lnSpc>
                  <a:spcPts val="5248"/>
                </a:lnSpc>
              </a:pPr>
              <a:r>
                <a:rPr lang="en-US" sz="4859" b="true">
                  <a:solidFill>
                    <a:srgbClr val="FFFFFF"/>
                  </a:solidFill>
                  <a:latin typeface="Trebuchet MS Bold"/>
                  <a:ea typeface="Trebuchet MS Bold"/>
                  <a:cs typeface="Trebuchet MS Bold"/>
                  <a:sym typeface="Trebuchet MS Bold"/>
                </a:rPr>
                <a:t>Option 3: Mr Keating from Dead Poet’s Society</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10172700" y="699878"/>
            <a:ext cx="7652385" cy="2134076"/>
          </a:xfrm>
          <a:prstGeom prst="rect">
            <a:avLst/>
          </a:prstGeom>
        </p:spPr>
        <p:txBody>
          <a:bodyPr anchor="t" rtlCol="false" tIns="0" lIns="0" bIns="0" rIns="0">
            <a:spAutoFit/>
          </a:bodyPr>
          <a:lstStyle/>
          <a:p>
            <a:pPr algn="ctr">
              <a:lnSpc>
                <a:spcPts val="3240"/>
              </a:lnSpc>
            </a:pPr>
            <a:r>
              <a:rPr lang="en-US" sz="2700" b="true">
                <a:solidFill>
                  <a:srgbClr val="FFFFFF"/>
                </a:solidFill>
                <a:latin typeface="Trebuchet MS Bold"/>
                <a:ea typeface="Trebuchet MS Bold"/>
                <a:cs typeface="Trebuchet MS Bold"/>
                <a:sym typeface="Trebuchet MS Bold"/>
              </a:rPr>
              <a:t>UN in Schools:</a:t>
            </a:r>
          </a:p>
          <a:p>
            <a:pPr algn="l">
              <a:lnSpc>
                <a:spcPts val="3240"/>
              </a:lnSpc>
            </a:pPr>
            <a:r>
              <a:rPr lang="en-US" sz="2700">
                <a:solidFill>
                  <a:srgbClr val="FFFFFF"/>
                </a:solidFill>
                <a:latin typeface="Trebuchet MS"/>
                <a:ea typeface="Trebuchet MS"/>
                <a:cs typeface="Trebuchet MS"/>
                <a:sym typeface="Trebuchet MS"/>
              </a:rPr>
              <a:t>​</a:t>
            </a:r>
          </a:p>
          <a:p>
            <a:pPr algn="l">
              <a:lnSpc>
                <a:spcPts val="3240"/>
              </a:lnSpc>
            </a:pPr>
            <a:r>
              <a:rPr lang="en-US" sz="2700" u="sng">
                <a:solidFill>
                  <a:srgbClr val="4BF7ED"/>
                </a:solidFill>
                <a:latin typeface="Trebuchet MS"/>
                <a:ea typeface="Trebuchet MS"/>
                <a:cs typeface="Trebuchet MS"/>
                <a:sym typeface="Trebuchet MS"/>
                <a:hlinkClick r:id="rId6" tooltip="https://unaavictoria.org.au/wp-content/themes/unaav/docs/munc_program_brochure.pdf"/>
              </a:rPr>
              <a:t>https://unaavictoria.org.au/wp-content/themes/unaav/docs/munc_program_brochure.pdf</a:t>
            </a:r>
          </a:p>
        </p:txBody>
      </p:sp>
      <p:sp>
        <p:nvSpPr>
          <p:cNvPr name="TextBox 22" id="22"/>
          <p:cNvSpPr txBox="true"/>
          <p:nvPr/>
        </p:nvSpPr>
        <p:spPr>
          <a:xfrm rot="0">
            <a:off x="227419" y="3078994"/>
            <a:ext cx="8049635" cy="887578"/>
          </a:xfrm>
          <a:prstGeom prst="rect">
            <a:avLst/>
          </a:prstGeom>
        </p:spPr>
        <p:txBody>
          <a:bodyPr anchor="t" rtlCol="false" tIns="0" lIns="0" bIns="0" rIns="0">
            <a:spAutoFit/>
          </a:bodyPr>
          <a:lstStyle/>
          <a:p>
            <a:pPr algn="l">
              <a:lnSpc>
                <a:spcPts val="3240"/>
              </a:lnSpc>
            </a:pPr>
            <a:r>
              <a:rPr lang="en-US" sz="2700">
                <a:solidFill>
                  <a:srgbClr val="FFFFFF"/>
                </a:solidFill>
                <a:latin typeface="Trebuchet MS"/>
                <a:ea typeface="Trebuchet MS"/>
                <a:cs typeface="Trebuchet MS"/>
                <a:sym typeface="Trebuchet MS"/>
              </a:rPr>
              <a:t>Creative &amp; fun			“Guide on the side”</a:t>
            </a:r>
          </a:p>
          <a:p>
            <a:pPr algn="l">
              <a:lnSpc>
                <a:spcPts val="3240"/>
              </a:lnSpc>
            </a:pPr>
            <a:r>
              <a:rPr lang="en-US" sz="2700">
                <a:solidFill>
                  <a:srgbClr val="FFFFFF"/>
                </a:solidFill>
                <a:latin typeface="Trebuchet MS"/>
                <a:ea typeface="Trebuchet MS"/>
                <a:cs typeface="Trebuchet MS"/>
                <a:sym typeface="Trebuchet MS"/>
              </a:rPr>
              <a:t>Suitable for Middle Years History</a:t>
            </a:r>
          </a:p>
        </p:txBody>
      </p:sp>
      <p:grpSp>
        <p:nvGrpSpPr>
          <p:cNvPr name="Group 23" id="23"/>
          <p:cNvGrpSpPr/>
          <p:nvPr/>
        </p:nvGrpSpPr>
        <p:grpSpPr>
          <a:xfrm rot="0">
            <a:off x="135979" y="4046410"/>
            <a:ext cx="7208158" cy="6278642"/>
            <a:chOff x="0" y="0"/>
            <a:chExt cx="9610877" cy="8371522"/>
          </a:xfrm>
        </p:grpSpPr>
        <p:sp>
          <p:nvSpPr>
            <p:cNvPr name="Freeform 24" id="24"/>
            <p:cNvSpPr/>
            <p:nvPr/>
          </p:nvSpPr>
          <p:spPr>
            <a:xfrm flipH="false" flipV="false" rot="0">
              <a:off x="0" y="0"/>
              <a:ext cx="9610872" cy="8371522"/>
            </a:xfrm>
            <a:custGeom>
              <a:avLst/>
              <a:gdLst/>
              <a:ahLst/>
              <a:cxnLst/>
              <a:rect r="r" b="b" t="t" l="l"/>
              <a:pathLst>
                <a:path h="8371522" w="9610872">
                  <a:moveTo>
                    <a:pt x="0" y="0"/>
                  </a:moveTo>
                  <a:lnTo>
                    <a:pt x="9610872" y="0"/>
                  </a:lnTo>
                  <a:lnTo>
                    <a:pt x="9610872" y="8371522"/>
                  </a:lnTo>
                  <a:lnTo>
                    <a:pt x="0" y="8371522"/>
                  </a:lnTo>
                  <a:close/>
                </a:path>
              </a:pathLst>
            </a:custGeom>
            <a:blipFill>
              <a:blip r:embed="rId5">
                <a:alphaModFix amt="0"/>
              </a:blip>
              <a:stretch>
                <a:fillRect l="-61758" t="0" r="-61758" b="0"/>
              </a:stretch>
            </a:blipFill>
          </p:spPr>
        </p:sp>
        <p:sp>
          <p:nvSpPr>
            <p:cNvPr name="TextBox 25" id="25"/>
            <p:cNvSpPr txBox="true"/>
            <p:nvPr/>
          </p:nvSpPr>
          <p:spPr>
            <a:xfrm>
              <a:off x="0" y="-19050"/>
              <a:ext cx="9610877" cy="8390572"/>
            </a:xfrm>
            <a:prstGeom prst="rect">
              <a:avLst/>
            </a:prstGeom>
          </p:spPr>
          <p:txBody>
            <a:bodyPr anchor="ctr" rtlCol="false" tIns="0" lIns="0" bIns="0" rIns="0"/>
            <a:lstStyle/>
            <a:p>
              <a:pPr algn="l">
                <a:lnSpc>
                  <a:spcPts val="2520"/>
                </a:lnSpc>
              </a:pPr>
              <a:r>
                <a:rPr lang="en-US" sz="2100" b="true">
                  <a:solidFill>
                    <a:srgbClr val="FFFFFF"/>
                  </a:solidFill>
                  <a:latin typeface="Trebuchet MS Bold"/>
                  <a:ea typeface="Trebuchet MS Bold"/>
                  <a:cs typeface="Trebuchet MS Bold"/>
                  <a:sym typeface="Trebuchet MS Bold"/>
                </a:rPr>
                <a:t>Learning Intentions:</a:t>
              </a:r>
            </a:p>
            <a:p>
              <a:pPr algn="l">
                <a:lnSpc>
                  <a:spcPts val="2520"/>
                </a:lnSpc>
              </a:pPr>
            </a:p>
            <a:p>
              <a:pPr algn="l" marL="380048" indent="-190024" lvl="1">
                <a:lnSpc>
                  <a:spcPts val="2520"/>
                </a:lnSpc>
                <a:buAutoNum type="arabicPeriod" startAt="1"/>
              </a:pPr>
              <a:r>
                <a:rPr lang="en-US" sz="2100">
                  <a:solidFill>
                    <a:srgbClr val="FFFFFF"/>
                  </a:solidFill>
                  <a:latin typeface="Trebuchet MS"/>
                  <a:ea typeface="Trebuchet MS"/>
                  <a:cs typeface="Trebuchet MS"/>
                  <a:sym typeface="Trebuchet MS"/>
                </a:rPr>
                <a:t>To explore how Australia’s identity and engagement with Asia evolved between 1941 and 1972 through the perspectives of key historical figures</a:t>
              </a:r>
            </a:p>
            <a:p>
              <a:pPr algn="l" marL="380048" indent="-190024" lvl="1">
                <a:lnSpc>
                  <a:spcPts val="2520"/>
                </a:lnSpc>
              </a:pPr>
            </a:p>
            <a:p>
              <a:pPr algn="l" marL="380048" indent="-190024" lvl="1">
                <a:lnSpc>
                  <a:spcPts val="2520"/>
                </a:lnSpc>
                <a:buAutoNum type="arabicPeriod" startAt="1"/>
              </a:pPr>
              <a:r>
                <a:rPr lang="en-US" sz="2100">
                  <a:solidFill>
                    <a:srgbClr val="FFFFFF"/>
                  </a:solidFill>
                  <a:latin typeface="Trebuchet MS"/>
                  <a:ea typeface="Trebuchet MS"/>
                  <a:cs typeface="Trebuchet MS"/>
                  <a:sym typeface="Trebuchet MS"/>
                </a:rPr>
                <a:t>To develop historical empathy and critical thinking by researching, role-playing, and articulating the viewpoints of diverse historical figures</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Learning Materials: </a:t>
              </a:r>
              <a:r>
                <a:rPr lang="en-US" sz="2100">
                  <a:solidFill>
                    <a:srgbClr val="FFFFFF"/>
                  </a:solidFill>
                  <a:latin typeface="Trebuchet MS"/>
                  <a:ea typeface="Trebuchet MS"/>
                  <a:cs typeface="Trebuchet MS"/>
                  <a:sym typeface="Trebuchet MS"/>
                </a:rPr>
                <a:t>Zac’s slideshow</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Classroom Set Up: </a:t>
              </a:r>
              <a:r>
                <a:rPr lang="en-US" sz="2100">
                  <a:solidFill>
                    <a:srgbClr val="FFFFFF"/>
                  </a:solidFill>
                  <a:latin typeface="Trebuchet MS"/>
                  <a:ea typeface="Trebuchet MS"/>
                  <a:cs typeface="Trebuchet MS"/>
                  <a:sym typeface="Trebuchet MS"/>
                </a:rPr>
                <a:t>Horseshoe (like the UN)</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Scenario:</a:t>
              </a:r>
              <a:r>
                <a:rPr lang="en-US" sz="2100">
                  <a:solidFill>
                    <a:srgbClr val="FFFFFF"/>
                  </a:solidFill>
                  <a:latin typeface="Trebuchet MS"/>
                  <a:ea typeface="Trebuchet MS"/>
                  <a:cs typeface="Trebuchet MS"/>
                  <a:sym typeface="Trebuchet MS"/>
                </a:rPr>
                <a:t> It’s a mock international summit on Australia’s engagement with Asia. 20 historical figures have been invited to represent diverse views on Australia’s identity and engagement with Asia from 1941-1972.</a:t>
              </a:r>
            </a:p>
            <a:p>
              <a:pPr algn="l" marL="380048" indent="-190024" lvl="1">
                <a:lnSpc>
                  <a:spcPts val="2520"/>
                </a:lnSpc>
              </a:pPr>
            </a:p>
          </p:txBody>
        </p:sp>
      </p:grpSp>
      <p:sp>
        <p:nvSpPr>
          <p:cNvPr name="TextBox 26" id="26"/>
          <p:cNvSpPr txBox="true"/>
          <p:nvPr/>
        </p:nvSpPr>
        <p:spPr>
          <a:xfrm rot="0">
            <a:off x="7946812" y="3147527"/>
            <a:ext cx="10028901" cy="6852580"/>
          </a:xfrm>
          <a:prstGeom prst="rect">
            <a:avLst/>
          </a:prstGeom>
        </p:spPr>
        <p:txBody>
          <a:bodyPr anchor="t" rtlCol="false" tIns="0" lIns="0" bIns="0" rIns="0">
            <a:spAutoFit/>
          </a:bodyPr>
          <a:lstStyle/>
          <a:p>
            <a:pPr algn="l">
              <a:lnSpc>
                <a:spcPts val="2520"/>
              </a:lnSpc>
            </a:pPr>
            <a:r>
              <a:rPr lang="en-US" b="true" sz="2100" u="sng">
                <a:solidFill>
                  <a:srgbClr val="FFFFFF"/>
                </a:solidFill>
                <a:latin typeface="Trebuchet MS Bold"/>
                <a:ea typeface="Trebuchet MS Bold"/>
                <a:cs typeface="Trebuchet MS Bold"/>
                <a:sym typeface="Trebuchet MS Bold"/>
              </a:rPr>
              <a:t>Lesson 1:</a:t>
            </a:r>
          </a:p>
          <a:p>
            <a:pPr algn="l">
              <a:lnSpc>
                <a:spcPts val="2520"/>
              </a:lnSpc>
            </a:pPr>
          </a:p>
          <a:p>
            <a:pPr algn="l" marL="380048" indent="-190024" lvl="1">
              <a:lnSpc>
                <a:spcPts val="2520"/>
              </a:lnSpc>
              <a:buAutoNum type="arabicPeriod" startAt="1"/>
            </a:pPr>
            <a:r>
              <a:rPr lang="en-US" b="true" sz="2100">
                <a:solidFill>
                  <a:srgbClr val="FFFFFF"/>
                </a:solidFill>
                <a:latin typeface="Trebuchet MS Bold"/>
                <a:ea typeface="Trebuchet MS Bold"/>
                <a:cs typeface="Trebuchet MS Bold"/>
                <a:sym typeface="Trebuchet MS Bold"/>
              </a:rPr>
              <a:t>Research your given historical figure </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Basic facts (birth / death / political achievements / key events)</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How did they contribute to Australia or their country?</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How would your character have understood Australia and its role in the world?</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What involvement did your person have with Australia’s engagement with Asia?</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2. Prepare a 1-minute statement to introduce your person and to describe his/her stance on Australia’s identity and engagement with Asia.</a:t>
            </a:r>
          </a:p>
          <a:p>
            <a:pPr algn="l" marL="380048" indent="-190024" lvl="1">
              <a:lnSpc>
                <a:spcPts val="2520"/>
              </a:lnSpc>
            </a:pPr>
          </a:p>
          <a:p>
            <a:pPr algn="l" marL="380048" indent="-190024" lvl="1">
              <a:lnSpc>
                <a:spcPts val="2520"/>
              </a:lnSpc>
            </a:pPr>
            <a:r>
              <a:rPr lang="en-US" b="true" sz="2100" u="sng">
                <a:solidFill>
                  <a:srgbClr val="FFFFFF"/>
                </a:solidFill>
                <a:latin typeface="Trebuchet MS Bold"/>
                <a:ea typeface="Trebuchet MS Bold"/>
                <a:cs typeface="Trebuchet MS Bold"/>
                <a:sym typeface="Trebuchet MS Bold"/>
              </a:rPr>
              <a:t>Lesson 2: </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3. Each student presents their statement. Through listening to others, form alliances with other like-minded people. (active listening &amp; ally/neutral/enemy)</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4. Each character answers the following 3 questions in workbooks </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Identify how Australia’s identity and role in Asia change from 1941-1972</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Explain your character’s role this evolution.</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Evaluate what your character would have thought of this evolution.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4">
                <a:alphaModFix amt="9999"/>
              </a:blip>
              <a:stretch>
                <a:fillRect l="0" t="0" r="0" b="0"/>
              </a:stretch>
            </a:blipFill>
          </p:spPr>
        </p:sp>
      </p:grpSp>
      <p:grpSp>
        <p:nvGrpSpPr>
          <p:cNvPr name="Group 5" id="5"/>
          <p:cNvGrpSpPr/>
          <p:nvPr/>
        </p:nvGrpSpPr>
        <p:grpSpPr>
          <a:xfrm rot="0">
            <a:off x="15878737" y="2956855"/>
            <a:ext cx="2404491" cy="216408"/>
            <a:chOff x="0" y="0"/>
            <a:chExt cx="3205988" cy="288544"/>
          </a:xfrm>
        </p:grpSpPr>
        <p:sp>
          <p:nvSpPr>
            <p:cNvPr name="Freeform 6" id="6"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5"/>
              <a:stretch>
                <a:fillRect l="0" t="0" r="0" b="0"/>
              </a:stretch>
            </a:blipFill>
          </p:spPr>
        </p:sp>
      </p:grpSp>
      <p:grpSp>
        <p:nvGrpSpPr>
          <p:cNvPr name="Group 7" id="7"/>
          <p:cNvGrpSpPr/>
          <p:nvPr/>
        </p:nvGrpSpPr>
        <p:grpSpPr>
          <a:xfrm rot="0">
            <a:off x="15878737" y="914400"/>
            <a:ext cx="2404491" cy="2052295"/>
            <a:chOff x="0" y="0"/>
            <a:chExt cx="3205988" cy="2736393"/>
          </a:xfrm>
        </p:grpSpPr>
        <p:sp>
          <p:nvSpPr>
            <p:cNvPr name="Freeform 8" id="8"/>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sp>
        <p:nvSpPr>
          <p:cNvPr name="TextBox 9" id="9"/>
          <p:cNvSpPr txBox="true"/>
          <p:nvPr/>
        </p:nvSpPr>
        <p:spPr>
          <a:xfrm rot="0">
            <a:off x="9706556" y="1265806"/>
            <a:ext cx="5648335" cy="1487748"/>
          </a:xfrm>
          <a:prstGeom prst="rect">
            <a:avLst/>
          </a:prstGeom>
        </p:spPr>
        <p:txBody>
          <a:bodyPr anchor="t" rtlCol="false" tIns="0" lIns="0" bIns="0" rIns="0">
            <a:spAutoFit/>
          </a:bodyPr>
          <a:lstStyle/>
          <a:p>
            <a:pPr algn="l">
              <a:lnSpc>
                <a:spcPts val="1980"/>
              </a:lnSpc>
            </a:pPr>
          </a:p>
          <a:p>
            <a:pPr algn="l">
              <a:lnSpc>
                <a:spcPts val="3240"/>
              </a:lnSpc>
            </a:pPr>
          </a:p>
          <a:p>
            <a:pPr algn="l">
              <a:lnSpc>
                <a:spcPts val="3240"/>
              </a:lnSpc>
            </a:pPr>
            <a:r>
              <a:rPr lang="en-US" b="true" sz="2700" u="sng">
                <a:solidFill>
                  <a:srgbClr val="FFFFFF"/>
                </a:solidFill>
                <a:latin typeface="Trebuchet MS Bold"/>
                <a:ea typeface="Trebuchet MS Bold"/>
                <a:cs typeface="Trebuchet MS Bold"/>
                <a:sym typeface="Trebuchet MS Bold"/>
              </a:rPr>
              <a:t>20 historical figures at the summit</a:t>
            </a:r>
          </a:p>
          <a:p>
            <a:pPr algn="l">
              <a:lnSpc>
                <a:spcPts val="1980"/>
              </a:lnSpc>
            </a:pPr>
          </a:p>
          <a:p>
            <a:pPr algn="l">
              <a:lnSpc>
                <a:spcPts val="3240"/>
              </a:lnSpc>
            </a:pPr>
          </a:p>
        </p:txBody>
      </p:sp>
      <p:grpSp>
        <p:nvGrpSpPr>
          <p:cNvPr name="Group 10" id="10"/>
          <p:cNvGrpSpPr/>
          <p:nvPr/>
        </p:nvGrpSpPr>
        <p:grpSpPr>
          <a:xfrm rot="0">
            <a:off x="457362" y="669265"/>
            <a:ext cx="17373276" cy="9279465"/>
            <a:chOff x="0" y="0"/>
            <a:chExt cx="23164368" cy="12372619"/>
          </a:xfrm>
        </p:grpSpPr>
        <p:sp>
          <p:nvSpPr>
            <p:cNvPr name="Freeform 11" id="11"/>
            <p:cNvSpPr/>
            <p:nvPr/>
          </p:nvSpPr>
          <p:spPr>
            <a:xfrm flipH="false" flipV="false" rot="0">
              <a:off x="0" y="0"/>
              <a:ext cx="23164374" cy="12372618"/>
            </a:xfrm>
            <a:custGeom>
              <a:avLst/>
              <a:gdLst/>
              <a:ahLst/>
              <a:cxnLst/>
              <a:rect r="r" b="b" t="t" l="l"/>
              <a:pathLst>
                <a:path h="12372618" w="23164374">
                  <a:moveTo>
                    <a:pt x="0" y="0"/>
                  </a:moveTo>
                  <a:lnTo>
                    <a:pt x="23164374" y="0"/>
                  </a:lnTo>
                  <a:lnTo>
                    <a:pt x="23164374" y="12372618"/>
                  </a:lnTo>
                  <a:lnTo>
                    <a:pt x="0" y="12372618"/>
                  </a:lnTo>
                  <a:close/>
                </a:path>
              </a:pathLst>
            </a:custGeom>
            <a:blipFill>
              <a:blip r:embed="rId6">
                <a:alphaModFix amt="0"/>
              </a:blip>
              <a:stretch>
                <a:fillRect l="-18529" t="0" r="-18529" b="0"/>
              </a:stretch>
            </a:blipFill>
          </p:spPr>
        </p:sp>
        <p:sp>
          <p:nvSpPr>
            <p:cNvPr name="TextBox 12" id="12"/>
            <p:cNvSpPr txBox="true"/>
            <p:nvPr/>
          </p:nvSpPr>
          <p:spPr>
            <a:xfrm>
              <a:off x="0" y="-19050"/>
              <a:ext cx="23164368" cy="12391669"/>
            </a:xfrm>
            <a:prstGeom prst="rect">
              <a:avLst/>
            </a:prstGeom>
          </p:spPr>
          <p:txBody>
            <a:bodyPr anchor="ctr" rtlCol="false" tIns="0" lIns="0" bIns="0" rIns="0"/>
            <a:lstStyle/>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H.V. Evatt</a:t>
              </a:r>
              <a:r>
                <a:rPr lang="en-US" sz="1800">
                  <a:solidFill>
                    <a:srgbClr val="FFFFFF"/>
                  </a:solidFill>
                  <a:latin typeface="Trebuchet MS"/>
                  <a:ea typeface="Trebuchet MS"/>
                  <a:cs typeface="Trebuchet MS"/>
                  <a:sym typeface="Trebuchet MS"/>
                </a:rPr>
                <a:t> – Australian Foreign Minister during WWII; pushed for Australia’s independent voice in diplomacy.</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Robert Menzies</a:t>
              </a:r>
              <a:r>
                <a:rPr lang="en-US" sz="1800">
                  <a:solidFill>
                    <a:srgbClr val="FFFFFF"/>
                  </a:solidFill>
                  <a:latin typeface="Trebuchet MS"/>
                  <a:ea typeface="Trebuchet MS"/>
                  <a:cs typeface="Trebuchet MS"/>
                  <a:sym typeface="Trebuchet MS"/>
                </a:rPr>
                <a:t> – Prime Minister; conservative, pro-British, led Australia through early Cold War.</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Percy Spender</a:t>
              </a:r>
              <a:r>
                <a:rPr lang="en-US" sz="1800">
                  <a:solidFill>
                    <a:srgbClr val="FFFFFF"/>
                  </a:solidFill>
                  <a:latin typeface="Trebuchet MS"/>
                  <a:ea typeface="Trebuchet MS"/>
                  <a:cs typeface="Trebuchet MS"/>
                  <a:sym typeface="Trebuchet MS"/>
                </a:rPr>
                <a:t> – Minister for External Affairs; architect of the Colombo Plan and ANZUS Treaty.</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Ben Chifley</a:t>
              </a:r>
              <a:r>
                <a:rPr lang="en-US" sz="1800">
                  <a:solidFill>
                    <a:srgbClr val="FFFFFF"/>
                  </a:solidFill>
                  <a:latin typeface="Trebuchet MS"/>
                  <a:ea typeface="Trebuchet MS"/>
                  <a:cs typeface="Trebuchet MS"/>
                  <a:sym typeface="Trebuchet MS"/>
                </a:rPr>
                <a:t> – PM after WWII; dealt with reconstruction and Australia’s early engagement with Asia.</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Gough Whitlam</a:t>
              </a:r>
              <a:r>
                <a:rPr lang="en-US" sz="1800">
                  <a:solidFill>
                    <a:srgbClr val="FFFFFF"/>
                  </a:solidFill>
                  <a:latin typeface="Trebuchet MS"/>
                  <a:ea typeface="Trebuchet MS"/>
                  <a:cs typeface="Trebuchet MS"/>
                  <a:sym typeface="Trebuchet MS"/>
                </a:rPr>
                <a:t> – Opposition Leader (later PM); recognised China</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Harold Holt</a:t>
              </a:r>
              <a:r>
                <a:rPr lang="en-US" sz="1800">
                  <a:solidFill>
                    <a:srgbClr val="FFFFFF"/>
                  </a:solidFill>
                  <a:latin typeface="Trebuchet MS"/>
                  <a:ea typeface="Trebuchet MS"/>
                  <a:cs typeface="Trebuchet MS"/>
                  <a:sym typeface="Trebuchet MS"/>
                </a:rPr>
                <a:t> – Australian PM; famous for “All the way with LBJ.”</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Al Grassby</a:t>
              </a:r>
              <a:r>
                <a:rPr lang="en-US" sz="1800">
                  <a:solidFill>
                    <a:srgbClr val="FFFFFF"/>
                  </a:solidFill>
                  <a:latin typeface="Trebuchet MS"/>
                  <a:ea typeface="Trebuchet MS"/>
                  <a:cs typeface="Trebuchet MS"/>
                  <a:sym typeface="Trebuchet MS"/>
                </a:rPr>
                <a:t> – Immigration Minister under Whitlam; championed multiculturalism and dismantled White Australia.</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Zhou Enlai</a:t>
              </a:r>
              <a:r>
                <a:rPr lang="en-US" sz="1800">
                  <a:solidFill>
                    <a:srgbClr val="FFFFFF"/>
                  </a:solidFill>
                  <a:latin typeface="Trebuchet MS"/>
                  <a:ea typeface="Trebuchet MS"/>
                  <a:cs typeface="Trebuchet MS"/>
                  <a:sym typeface="Trebuchet MS"/>
                </a:rPr>
                <a:t> – Chinese Premier; key figure in China’s diplomacy with the West.</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Soekarno</a:t>
              </a:r>
              <a:r>
                <a:rPr lang="en-US" sz="1800">
                  <a:solidFill>
                    <a:srgbClr val="FFFFFF"/>
                  </a:solidFill>
                  <a:latin typeface="Trebuchet MS"/>
                  <a:ea typeface="Trebuchet MS"/>
                  <a:cs typeface="Trebuchet MS"/>
                  <a:sym typeface="Trebuchet MS"/>
                </a:rPr>
                <a:t> – Indonesia’s first President; led independence struggle, tested relations with Australia.</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Tunku Abdul Rahman</a:t>
              </a:r>
              <a:r>
                <a:rPr lang="en-US" sz="1800">
                  <a:solidFill>
                    <a:srgbClr val="FFFFFF"/>
                  </a:solidFill>
                  <a:latin typeface="Trebuchet MS"/>
                  <a:ea typeface="Trebuchet MS"/>
                  <a:cs typeface="Trebuchet MS"/>
                  <a:sym typeface="Trebuchet MS"/>
                </a:rPr>
                <a:t> – First Prime Minister of Malaysia; ally in regional cooperation.</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John Curtin</a:t>
              </a:r>
              <a:r>
                <a:rPr lang="en-US" sz="1800">
                  <a:solidFill>
                    <a:srgbClr val="FFFFFF"/>
                  </a:solidFill>
                  <a:latin typeface="Trebuchet MS"/>
                  <a:ea typeface="Trebuchet MS"/>
                  <a:cs typeface="Trebuchet MS"/>
                  <a:sym typeface="Trebuchet MS"/>
                </a:rPr>
                <a:t> – PM during WWII; turned to the US after the fall of Singapore.</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Sirimavo Bandaranaike</a:t>
              </a:r>
              <a:r>
                <a:rPr lang="en-US" sz="1800">
                  <a:solidFill>
                    <a:srgbClr val="FFFFFF"/>
                  </a:solidFill>
                  <a:latin typeface="Trebuchet MS"/>
                  <a:ea typeface="Trebuchet MS"/>
                  <a:cs typeface="Trebuchet MS"/>
                  <a:sym typeface="Trebuchet MS"/>
                </a:rPr>
                <a:t> – Prime Minister of Ceylon (Sri Lanka); first female head of government in the world (1960)</a:t>
              </a: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Indira Gandhi</a:t>
              </a:r>
              <a:r>
                <a:rPr lang="en-US" sz="1800">
                  <a:solidFill>
                    <a:srgbClr val="FFFFFF"/>
                  </a:solidFill>
                  <a:latin typeface="Trebuchet MS"/>
                  <a:ea typeface="Trebuchet MS"/>
                  <a:cs typeface="Trebuchet MS"/>
                  <a:sym typeface="Trebuchet MS"/>
                </a:rPr>
                <a:t> – Key political figure in India; became a central leader in the Indian Congress Party (later PM in 1966).</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Richard Nixon</a:t>
              </a:r>
              <a:r>
                <a:rPr lang="en-US" sz="1800">
                  <a:solidFill>
                    <a:srgbClr val="FFFFFF"/>
                  </a:solidFill>
                  <a:latin typeface="Trebuchet MS"/>
                  <a:ea typeface="Trebuchet MS"/>
                  <a:cs typeface="Trebuchet MS"/>
                  <a:sym typeface="Trebuchet MS"/>
                </a:rPr>
                <a:t> – US President; opened relations with China, influencing Australia’s strategic outlook.</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Lyndon B. Johnson</a:t>
              </a:r>
              <a:r>
                <a:rPr lang="en-US" sz="1800">
                  <a:solidFill>
                    <a:srgbClr val="FFFFFF"/>
                  </a:solidFill>
                  <a:latin typeface="Trebuchet MS"/>
                  <a:ea typeface="Trebuchet MS"/>
                  <a:cs typeface="Trebuchet MS"/>
                  <a:sym typeface="Trebuchet MS"/>
                </a:rPr>
                <a:t> – US President; pushed Australia to support the Vietnam War.</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Seán MacBride</a:t>
              </a:r>
              <a:r>
                <a:rPr lang="en-US" sz="1800">
                  <a:solidFill>
                    <a:srgbClr val="FFFFFF"/>
                  </a:solidFill>
                  <a:latin typeface="Trebuchet MS"/>
                  <a:ea typeface="Trebuchet MS"/>
                  <a:cs typeface="Trebuchet MS"/>
                  <a:sym typeface="Trebuchet MS"/>
                </a:rPr>
                <a:t> – Irish statesman at the UN; often worked with Evatt on decolonisation debates.</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Dame Enid Lyons</a:t>
              </a:r>
              <a:r>
                <a:rPr lang="en-US" sz="1800">
                  <a:solidFill>
                    <a:srgbClr val="FFFFFF"/>
                  </a:solidFill>
                  <a:latin typeface="Trebuchet MS"/>
                  <a:ea typeface="Trebuchet MS"/>
                  <a:cs typeface="Trebuchet MS"/>
                  <a:sym typeface="Trebuchet MS"/>
                </a:rPr>
                <a:t> – First woman elected to the Australian House of Representatives (1943); advocated for women’s political participation.</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Dame Zara Holt</a:t>
              </a:r>
              <a:r>
                <a:rPr lang="en-US" sz="1800">
                  <a:solidFill>
                    <a:srgbClr val="FFFFFF"/>
                  </a:solidFill>
                  <a:latin typeface="Trebuchet MS"/>
                  <a:ea typeface="Trebuchet MS"/>
                  <a:cs typeface="Trebuchet MS"/>
                  <a:sym typeface="Trebuchet MS"/>
                </a:rPr>
                <a:t> – Wife of Harold Holt; promoted Australian culture and international goodwill.</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Margaret Whitlam</a:t>
              </a:r>
              <a:r>
                <a:rPr lang="en-US" sz="1800">
                  <a:solidFill>
                    <a:srgbClr val="FFFFFF"/>
                  </a:solidFill>
                  <a:latin typeface="Trebuchet MS"/>
                  <a:ea typeface="Trebuchet MS"/>
                  <a:cs typeface="Trebuchet MS"/>
                  <a:sym typeface="Trebuchet MS"/>
                </a:rPr>
                <a:t> – Activist and public figure; championed social welfare, women’s rights, and international engagement.</a:t>
              </a:r>
            </a:p>
            <a:p>
              <a:pPr algn="l" marL="325755" indent="-162878" lvl="1">
                <a:lnSpc>
                  <a:spcPts val="2160"/>
                </a:lnSpc>
              </a:pPr>
            </a:p>
            <a:p>
              <a:pPr algn="l" marL="325755" indent="-162878" lvl="1">
                <a:lnSpc>
                  <a:spcPts val="2160"/>
                </a:lnSpc>
                <a:buFont typeface="Arial"/>
                <a:buChar char="•"/>
              </a:pPr>
              <a:r>
                <a:rPr lang="en-US" b="true" sz="1800">
                  <a:solidFill>
                    <a:srgbClr val="FFFFFF"/>
                  </a:solidFill>
                  <a:latin typeface="Trebuchet MS Bold"/>
                  <a:ea typeface="Trebuchet MS Bold"/>
                  <a:cs typeface="Trebuchet MS Bold"/>
                  <a:sym typeface="Trebuchet MS Bold"/>
                </a:rPr>
                <a:t>Arthur Calwell</a:t>
              </a:r>
              <a:r>
                <a:rPr lang="en-US" sz="1800">
                  <a:solidFill>
                    <a:srgbClr val="FFFFFF"/>
                  </a:solidFill>
                  <a:latin typeface="Trebuchet MS"/>
                  <a:ea typeface="Trebuchet MS"/>
                  <a:cs typeface="Trebuchet MS"/>
                  <a:sym typeface="Trebuchet MS"/>
                </a:rPr>
                <a:t> – Opposition Leader; defended White Australia Policy well into the 1960s.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4">
                <a:alphaModFix amt="9999"/>
              </a:blip>
              <a:stretch>
                <a:fillRect l="0" t="0" r="0" b="0"/>
              </a:stretch>
            </a:blipFill>
          </p:spPr>
        </p:sp>
      </p:grpSp>
      <p:grpSp>
        <p:nvGrpSpPr>
          <p:cNvPr name="Group 5" id="5"/>
          <p:cNvGrpSpPr/>
          <p:nvPr/>
        </p:nvGrpSpPr>
        <p:grpSpPr>
          <a:xfrm rot="0">
            <a:off x="-19050" y="6130357"/>
            <a:ext cx="15656719" cy="481746"/>
            <a:chOff x="0" y="0"/>
            <a:chExt cx="20875625" cy="642328"/>
          </a:xfrm>
        </p:grpSpPr>
        <p:sp>
          <p:nvSpPr>
            <p:cNvPr name="Freeform 6" id="6"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5"/>
              <a:stretch>
                <a:fillRect l="0" t="0" r="0" b="5"/>
              </a:stretch>
            </a:blipFill>
          </p:spPr>
        </p:sp>
      </p:grpSp>
      <p:grpSp>
        <p:nvGrpSpPr>
          <p:cNvPr name="Group 7" id="7"/>
          <p:cNvGrpSpPr/>
          <p:nvPr/>
        </p:nvGrpSpPr>
        <p:grpSpPr>
          <a:xfrm rot="0">
            <a:off x="15878737" y="6131852"/>
            <a:ext cx="2404491" cy="216408"/>
            <a:chOff x="0" y="0"/>
            <a:chExt cx="3205988" cy="288544"/>
          </a:xfrm>
        </p:grpSpPr>
        <p:sp>
          <p:nvSpPr>
            <p:cNvPr name="Freeform 8" id="8"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6"/>
              <a:stretch>
                <a:fillRect l="0" t="0" r="0" b="0"/>
              </a:stretch>
            </a:blipFill>
          </p:spPr>
        </p:sp>
      </p:grpSp>
      <p:grpSp>
        <p:nvGrpSpPr>
          <p:cNvPr name="Group 9" id="9"/>
          <p:cNvGrpSpPr/>
          <p:nvPr/>
        </p:nvGrpSpPr>
        <p:grpSpPr>
          <a:xfrm rot="0">
            <a:off x="-3" y="4089397"/>
            <a:ext cx="15656719" cy="2052295"/>
            <a:chOff x="0" y="0"/>
            <a:chExt cx="20875625" cy="2736393"/>
          </a:xfrm>
        </p:grpSpPr>
        <p:sp>
          <p:nvSpPr>
            <p:cNvPr name="Freeform 10" id="10"/>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1" id="11"/>
          <p:cNvGrpSpPr/>
          <p:nvPr/>
        </p:nvGrpSpPr>
        <p:grpSpPr>
          <a:xfrm rot="0">
            <a:off x="15878737" y="4089397"/>
            <a:ext cx="2404491" cy="2052295"/>
            <a:chOff x="0" y="0"/>
            <a:chExt cx="3205988" cy="2736393"/>
          </a:xfrm>
        </p:grpSpPr>
        <p:sp>
          <p:nvSpPr>
            <p:cNvPr name="Freeform 12" id="12"/>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3" id="13"/>
          <p:cNvGrpSpPr/>
          <p:nvPr/>
        </p:nvGrpSpPr>
        <p:grpSpPr>
          <a:xfrm rot="0">
            <a:off x="1020480" y="4304843"/>
            <a:ext cx="14420793" cy="1636185"/>
            <a:chOff x="0" y="0"/>
            <a:chExt cx="19227724" cy="2181581"/>
          </a:xfrm>
        </p:grpSpPr>
        <p:sp>
          <p:nvSpPr>
            <p:cNvPr name="Freeform 14" id="14"/>
            <p:cNvSpPr/>
            <p:nvPr/>
          </p:nvSpPr>
          <p:spPr>
            <a:xfrm flipH="false" flipV="false" rot="0">
              <a:off x="0" y="0"/>
              <a:ext cx="19227719" cy="2181576"/>
            </a:xfrm>
            <a:custGeom>
              <a:avLst/>
              <a:gdLst/>
              <a:ahLst/>
              <a:cxnLst/>
              <a:rect r="r" b="b" t="t" l="l"/>
              <a:pathLst>
                <a:path h="2181576" w="19227719">
                  <a:moveTo>
                    <a:pt x="0" y="0"/>
                  </a:moveTo>
                  <a:lnTo>
                    <a:pt x="19227719" y="0"/>
                  </a:lnTo>
                  <a:lnTo>
                    <a:pt x="19227719" y="2181576"/>
                  </a:lnTo>
                  <a:lnTo>
                    <a:pt x="0" y="2181576"/>
                  </a:lnTo>
                  <a:close/>
                </a:path>
              </a:pathLst>
            </a:custGeom>
            <a:blipFill>
              <a:blip r:embed="rId7">
                <a:alphaModFix amt="0"/>
              </a:blip>
              <a:stretch>
                <a:fillRect l="0" t="-121734" r="0" b="-121735"/>
              </a:stretch>
            </a:blipFill>
          </p:spPr>
        </p:sp>
        <p:sp>
          <p:nvSpPr>
            <p:cNvPr name="TextBox 15" id="15"/>
            <p:cNvSpPr txBox="true"/>
            <p:nvPr/>
          </p:nvSpPr>
          <p:spPr>
            <a:xfrm>
              <a:off x="0" y="47625"/>
              <a:ext cx="19227724" cy="2133956"/>
            </a:xfrm>
            <a:prstGeom prst="rect">
              <a:avLst/>
            </a:prstGeom>
          </p:spPr>
          <p:txBody>
            <a:bodyPr anchor="ctr" rtlCol="false" tIns="0" lIns="0" bIns="0" rIns="0"/>
            <a:lstStyle/>
            <a:p>
              <a:pPr algn="r">
                <a:lnSpc>
                  <a:spcPts val="5832"/>
                </a:lnSpc>
              </a:pPr>
              <a:r>
                <a:rPr lang="en-US" sz="5400">
                  <a:solidFill>
                    <a:srgbClr val="FFFFFF"/>
                  </a:solidFill>
                  <a:latin typeface="Trebuchet MS"/>
                  <a:ea typeface="Trebuchet MS"/>
                  <a:cs typeface="Trebuchet MS"/>
                  <a:sym typeface="Trebuchet MS"/>
                </a:rPr>
                <a:t>Section 4</a:t>
              </a:r>
            </a:p>
          </p:txBody>
        </p:sp>
      </p:grpSp>
      <p:sp>
        <p:nvSpPr>
          <p:cNvPr name="TextBox 16" id="16"/>
          <p:cNvSpPr txBox="true"/>
          <p:nvPr/>
        </p:nvSpPr>
        <p:spPr>
          <a:xfrm rot="0">
            <a:off x="1111920" y="6422555"/>
            <a:ext cx="14237913" cy="2436009"/>
          </a:xfrm>
          <a:prstGeom prst="rect">
            <a:avLst/>
          </a:prstGeom>
        </p:spPr>
        <p:txBody>
          <a:bodyPr anchor="t" rtlCol="false" tIns="0" lIns="0" bIns="0" rIns="0">
            <a:spAutoFit/>
          </a:bodyPr>
          <a:lstStyle/>
          <a:p>
            <a:pPr algn="r">
              <a:lnSpc>
                <a:spcPts val="3240"/>
              </a:lnSpc>
            </a:pPr>
            <a:r>
              <a:rPr lang="en-US" sz="3000">
                <a:solidFill>
                  <a:srgbClr val="FFFFFF"/>
                </a:solidFill>
                <a:latin typeface="Trebuchet MS"/>
                <a:ea typeface="Trebuchet MS"/>
                <a:cs typeface="Trebuchet MS"/>
                <a:sym typeface="Trebuchet MS"/>
              </a:rPr>
              <a:t>How can the Robert Menzies Institute support you in the history classroom?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5">
                <a:alphaModFix amt="0"/>
              </a:blip>
              <a:stretch>
                <a:fillRect l="0" t="-40880" r="0" b="-40880"/>
              </a:stretch>
            </a:blipFill>
          </p:spPr>
        </p:sp>
        <p:sp>
          <p:nvSpPr>
            <p:cNvPr name="TextBox 18" id="18"/>
            <p:cNvSpPr txBox="true"/>
            <p:nvPr/>
          </p:nvSpPr>
          <p:spPr>
            <a:xfrm>
              <a:off x="0" y="-104775"/>
              <a:ext cx="10083254" cy="2266645"/>
            </a:xfrm>
            <a:prstGeom prst="rect">
              <a:avLst/>
            </a:prstGeom>
          </p:spPr>
          <p:txBody>
            <a:bodyPr anchor="ctr" rtlCol="false" tIns="0" lIns="0" bIns="0" rIns="0"/>
            <a:lstStyle/>
            <a:p>
              <a:pPr algn="l">
                <a:lnSpc>
                  <a:spcPts val="6706"/>
                </a:lnSpc>
              </a:pPr>
              <a:r>
                <a:rPr lang="en-US" sz="4859">
                  <a:solidFill>
                    <a:srgbClr val="FFFFFF"/>
                  </a:solidFill>
                  <a:latin typeface="Trebuchet MS"/>
                  <a:ea typeface="Trebuchet MS"/>
                  <a:cs typeface="Trebuchet MS"/>
                  <a:sym typeface="Trebuchet MS"/>
                </a:rPr>
                <a:t>a) Nourish your history teacher’s soul</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322326" y="3750021"/>
            <a:ext cx="6861419" cy="5834243"/>
          </a:xfrm>
          <a:prstGeom prst="rect">
            <a:avLst/>
          </a:prstGeom>
        </p:spPr>
        <p:txBody>
          <a:bodyPr anchor="t" rtlCol="false" tIns="0" lIns="0" bIns="0" rIns="0">
            <a:spAutoFit/>
          </a:bodyPr>
          <a:lstStyle/>
          <a:p>
            <a:pPr algn="ctr">
              <a:lnSpc>
                <a:spcPts val="3724"/>
              </a:lnSpc>
            </a:pPr>
            <a:r>
              <a:rPr lang="en-US" sz="2700" b="true">
                <a:solidFill>
                  <a:srgbClr val="FFFFFF"/>
                </a:solidFill>
                <a:latin typeface="Trebuchet MS Bold"/>
                <a:ea typeface="Trebuchet MS Bold"/>
                <a:cs typeface="Trebuchet MS Bold"/>
                <a:sym typeface="Trebuchet MS Bold"/>
              </a:rPr>
              <a:t>Recent Afternoon Light Podcasts that relate to Australia’s engagement with Asia</a:t>
            </a:r>
          </a:p>
          <a:p>
            <a:pPr algn="l">
              <a:lnSpc>
                <a:spcPts val="3724"/>
              </a:lnSpc>
            </a:pPr>
          </a:p>
          <a:p>
            <a:pPr algn="l" marL="488632" indent="-244316" lvl="1">
              <a:lnSpc>
                <a:spcPts val="3724"/>
              </a:lnSpc>
              <a:buFont typeface="Arial"/>
              <a:buChar char="•"/>
            </a:pPr>
            <a:r>
              <a:rPr lang="en-US" sz="2700">
                <a:solidFill>
                  <a:srgbClr val="FFFFFF"/>
                </a:solidFill>
                <a:latin typeface="Trebuchet MS"/>
                <a:ea typeface="Trebuchet MS"/>
                <a:cs typeface="Trebuchet MS"/>
                <a:sym typeface="Trebuchet MS"/>
              </a:rPr>
              <a:t>Nicholas Ferns on Australia’s attempt to guide Papua New Guinea towards economic development and self government</a:t>
            </a:r>
          </a:p>
          <a:p>
            <a:pPr algn="l" marL="488632" indent="-244316" lvl="1">
              <a:lnSpc>
                <a:spcPts val="3724"/>
              </a:lnSpc>
            </a:pPr>
          </a:p>
          <a:p>
            <a:pPr algn="l" marL="488632" indent="-244316" lvl="1">
              <a:lnSpc>
                <a:spcPts val="3724"/>
              </a:lnSpc>
              <a:buFont typeface="Arial"/>
              <a:buChar char="•"/>
            </a:pPr>
            <a:r>
              <a:rPr lang="en-US" sz="2700">
                <a:solidFill>
                  <a:srgbClr val="FFFFFF"/>
                </a:solidFill>
                <a:latin typeface="Trebuchet MS"/>
                <a:ea typeface="Trebuchet MS"/>
                <a:cs typeface="Trebuchet MS"/>
                <a:sym typeface="Trebuchet MS"/>
              </a:rPr>
              <a:t>Sir Peter Cosgrove on Vietnam, his experience in the ADF &amp; Australia's current defence concerns: "underscore and capitalise DETERRANT"</a:t>
            </a:r>
          </a:p>
        </p:txBody>
      </p:sp>
      <p:grpSp>
        <p:nvGrpSpPr>
          <p:cNvPr name="Group 22" id="22"/>
          <p:cNvGrpSpPr/>
          <p:nvPr/>
        </p:nvGrpSpPr>
        <p:grpSpPr>
          <a:xfrm rot="0">
            <a:off x="12365336" y="794033"/>
            <a:ext cx="2967428" cy="2967428"/>
            <a:chOff x="0" y="0"/>
            <a:chExt cx="3956571" cy="3956571"/>
          </a:xfrm>
        </p:grpSpPr>
        <p:sp>
          <p:nvSpPr>
            <p:cNvPr name="Freeform 23" id="23"/>
            <p:cNvSpPr/>
            <p:nvPr/>
          </p:nvSpPr>
          <p:spPr>
            <a:xfrm flipH="false" flipV="false" rot="0">
              <a:off x="0" y="0"/>
              <a:ext cx="3956558" cy="3956558"/>
            </a:xfrm>
            <a:custGeom>
              <a:avLst/>
              <a:gdLst/>
              <a:ahLst/>
              <a:cxnLst/>
              <a:rect r="r" b="b" t="t" l="l"/>
              <a:pathLst>
                <a:path h="3956558" w="3956558">
                  <a:moveTo>
                    <a:pt x="0" y="0"/>
                  </a:moveTo>
                  <a:lnTo>
                    <a:pt x="3956558" y="0"/>
                  </a:lnTo>
                  <a:lnTo>
                    <a:pt x="3956558" y="3956558"/>
                  </a:lnTo>
                  <a:lnTo>
                    <a:pt x="0" y="3956558"/>
                  </a:lnTo>
                  <a:lnTo>
                    <a:pt x="0" y="0"/>
                  </a:lnTo>
                  <a:close/>
                </a:path>
              </a:pathLst>
            </a:custGeom>
            <a:blipFill>
              <a:blip r:embed="rId6"/>
              <a:stretch>
                <a:fillRect l="0" t="0" r="0" b="0"/>
              </a:stretch>
            </a:blipFill>
          </p:spPr>
        </p:sp>
      </p:grpSp>
      <p:grpSp>
        <p:nvGrpSpPr>
          <p:cNvPr name="Group 24" id="24"/>
          <p:cNvGrpSpPr/>
          <p:nvPr/>
        </p:nvGrpSpPr>
        <p:grpSpPr>
          <a:xfrm rot="0">
            <a:off x="7393705" y="4427382"/>
            <a:ext cx="9943271" cy="3553635"/>
            <a:chOff x="0" y="0"/>
            <a:chExt cx="13257695" cy="4738180"/>
          </a:xfrm>
        </p:grpSpPr>
        <p:sp>
          <p:nvSpPr>
            <p:cNvPr name="Freeform 25" id="25" descr="A blue and white cover with text  AI-generated content may be incorrect."/>
            <p:cNvSpPr/>
            <p:nvPr/>
          </p:nvSpPr>
          <p:spPr>
            <a:xfrm flipH="false" flipV="false" rot="0">
              <a:off x="0" y="0"/>
              <a:ext cx="13257657" cy="4738116"/>
            </a:xfrm>
            <a:custGeom>
              <a:avLst/>
              <a:gdLst/>
              <a:ahLst/>
              <a:cxnLst/>
              <a:rect r="r" b="b" t="t" l="l"/>
              <a:pathLst>
                <a:path h="4738116" w="13257657">
                  <a:moveTo>
                    <a:pt x="0" y="0"/>
                  </a:moveTo>
                  <a:lnTo>
                    <a:pt x="13257657" y="0"/>
                  </a:lnTo>
                  <a:lnTo>
                    <a:pt x="13257657" y="4738116"/>
                  </a:lnTo>
                  <a:lnTo>
                    <a:pt x="0" y="4738116"/>
                  </a:lnTo>
                  <a:lnTo>
                    <a:pt x="0" y="0"/>
                  </a:lnTo>
                  <a:close/>
                </a:path>
              </a:pathLst>
            </a:custGeom>
            <a:blipFill>
              <a:blip r:embed="rId7"/>
              <a:stretch>
                <a:fillRect l="0" t="0" r="0" b="-1"/>
              </a:stretch>
            </a:blipFill>
          </p:spPr>
        </p:sp>
      </p:grpSp>
      <p:sp>
        <p:nvSpPr>
          <p:cNvPr name="TextBox 26" id="26"/>
          <p:cNvSpPr txBox="true"/>
          <p:nvPr/>
        </p:nvSpPr>
        <p:spPr>
          <a:xfrm rot="0">
            <a:off x="7366625" y="8522332"/>
            <a:ext cx="8961120" cy="887578"/>
          </a:xfrm>
          <a:prstGeom prst="rect">
            <a:avLst/>
          </a:prstGeom>
        </p:spPr>
        <p:txBody>
          <a:bodyPr anchor="t" rtlCol="false" tIns="0" lIns="0" bIns="0" rIns="0">
            <a:spAutoFit/>
          </a:bodyPr>
          <a:lstStyle/>
          <a:p>
            <a:pPr algn="l">
              <a:lnSpc>
                <a:spcPts val="3240"/>
              </a:lnSpc>
            </a:pPr>
            <a:r>
              <a:rPr lang="en-US" sz="2700" u="sng">
                <a:solidFill>
                  <a:srgbClr val="4BF7ED"/>
                </a:solidFill>
                <a:latin typeface="Trebuchet MS"/>
                <a:ea typeface="Trebuchet MS"/>
                <a:cs typeface="Trebuchet MS"/>
                <a:sym typeface="Trebuchet MS"/>
                <a:hlinkClick r:id="rId8" tooltip="https://www.robertmenziesinstitute.org.au/research-learning/research/afternoon-light-podcast/"/>
              </a:rPr>
              <a:t>https://www.robertmenziesinstitute.org.au/research-learning/research/afternoon-light-podcast/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4"/>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5"/>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6">
                <a:alphaModFix amt="0"/>
              </a:blip>
              <a:stretch>
                <a:fillRect l="0" t="-40880" r="0" b="-40880"/>
              </a:stretch>
            </a:blipFill>
          </p:spPr>
        </p:sp>
        <p:sp>
          <p:nvSpPr>
            <p:cNvPr name="TextBox 18" id="18"/>
            <p:cNvSpPr txBox="true"/>
            <p:nvPr/>
          </p:nvSpPr>
          <p:spPr>
            <a:xfrm>
              <a:off x="0" y="-104775"/>
              <a:ext cx="10083254" cy="2266645"/>
            </a:xfrm>
            <a:prstGeom prst="rect">
              <a:avLst/>
            </a:prstGeom>
          </p:spPr>
          <p:txBody>
            <a:bodyPr anchor="ctr" rtlCol="false" tIns="0" lIns="0" bIns="0" rIns="0"/>
            <a:lstStyle/>
            <a:p>
              <a:pPr algn="l">
                <a:lnSpc>
                  <a:spcPts val="6706"/>
                </a:lnSpc>
              </a:pPr>
              <a:r>
                <a:rPr lang="en-US" sz="4859">
                  <a:solidFill>
                    <a:srgbClr val="FFFFFF"/>
                  </a:solidFill>
                  <a:latin typeface="Trebuchet MS"/>
                  <a:ea typeface="Trebuchet MS"/>
                  <a:cs typeface="Trebuchet MS"/>
                  <a:sym typeface="Trebuchet MS"/>
                </a:rPr>
                <a:t>b) Purposeful extension for your students</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4"/>
              <a:stretch>
                <a:fillRect l="-15506" t="0" r="-15506" b="-12"/>
              </a:stretch>
            </a:blipFill>
          </p:spPr>
        </p:sp>
      </p:grpSp>
      <p:sp>
        <p:nvSpPr>
          <p:cNvPr name="TextBox 21" id="21"/>
          <p:cNvSpPr txBox="true"/>
          <p:nvPr/>
        </p:nvSpPr>
        <p:spPr>
          <a:xfrm rot="0">
            <a:off x="382324" y="3029445"/>
            <a:ext cx="10261968" cy="7175744"/>
          </a:xfrm>
          <a:prstGeom prst="rect">
            <a:avLst/>
          </a:prstGeom>
        </p:spPr>
        <p:txBody>
          <a:bodyPr anchor="t" rtlCol="false" tIns="0" lIns="0" bIns="0" rIns="0">
            <a:spAutoFit/>
          </a:bodyPr>
          <a:lstStyle/>
          <a:p>
            <a:pPr algn="l">
              <a:lnSpc>
                <a:spcPts val="2520"/>
              </a:lnSpc>
            </a:pPr>
            <a:r>
              <a:rPr lang="en-US" sz="2100" b="true">
                <a:solidFill>
                  <a:srgbClr val="FFFFFF"/>
                </a:solidFill>
                <a:latin typeface="Trebuchet MS Bold"/>
                <a:ea typeface="Trebuchet MS Bold"/>
                <a:cs typeface="Trebuchet MS Bold"/>
                <a:sym typeface="Trebuchet MS Bold"/>
              </a:rPr>
              <a:t>Key Information:</a:t>
            </a:r>
          </a:p>
          <a:p>
            <a:pPr algn="l">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Prepare, practice, record and upload a speech addressing the 2026 theme.</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You must refer to Robert Menzies’s role in the alliance as well as the broader historical context in which it was formed.</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Time allocations:</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Year 7/8 Category: 3-5 minutes </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Year 9/10 Category: 4-6 minutes</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Year 11/12 Category: 5-7 minutes</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Prizes:</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Year 7/8 Category: $500 + $200 worth of books</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Year 9/10 Category: $1,000+ $200 worth of books</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Year 11/12 Category: $1,500 + $200 worth of books</a:t>
            </a:r>
          </a:p>
        </p:txBody>
      </p:sp>
      <p:grpSp>
        <p:nvGrpSpPr>
          <p:cNvPr name="Group 22" id="22"/>
          <p:cNvGrpSpPr/>
          <p:nvPr/>
        </p:nvGrpSpPr>
        <p:grpSpPr>
          <a:xfrm rot="0">
            <a:off x="11026616" y="576424"/>
            <a:ext cx="5783847" cy="8209864"/>
            <a:chOff x="0" y="0"/>
            <a:chExt cx="7711796" cy="10946486"/>
          </a:xfrm>
        </p:grpSpPr>
        <p:sp>
          <p:nvSpPr>
            <p:cNvPr name="Freeform 23" id="23" descr="A poster for a competition  AI-generated content may be incorrect."/>
            <p:cNvSpPr/>
            <p:nvPr/>
          </p:nvSpPr>
          <p:spPr>
            <a:xfrm flipH="false" flipV="false" rot="0">
              <a:off x="0" y="0"/>
              <a:ext cx="7711821" cy="10946511"/>
            </a:xfrm>
            <a:custGeom>
              <a:avLst/>
              <a:gdLst/>
              <a:ahLst/>
              <a:cxnLst/>
              <a:rect r="r" b="b" t="t" l="l"/>
              <a:pathLst>
                <a:path h="10946511" w="7711821">
                  <a:moveTo>
                    <a:pt x="0" y="0"/>
                  </a:moveTo>
                  <a:lnTo>
                    <a:pt x="7711821" y="0"/>
                  </a:lnTo>
                  <a:lnTo>
                    <a:pt x="7711821" y="10946511"/>
                  </a:lnTo>
                  <a:lnTo>
                    <a:pt x="0" y="10946511"/>
                  </a:lnTo>
                  <a:lnTo>
                    <a:pt x="0" y="0"/>
                  </a:lnTo>
                  <a:close/>
                </a:path>
              </a:pathLst>
            </a:custGeom>
            <a:blipFill>
              <a:blip r:embed="rId7"/>
              <a:stretch>
                <a:fillRect l="-8" t="0" r="-8" b="0"/>
              </a:stretch>
            </a:blipFill>
          </p:spPr>
        </p:sp>
      </p:grpSp>
      <p:grpSp>
        <p:nvGrpSpPr>
          <p:cNvPr name="Group 24" id="24"/>
          <p:cNvGrpSpPr/>
          <p:nvPr/>
        </p:nvGrpSpPr>
        <p:grpSpPr>
          <a:xfrm rot="0">
            <a:off x="11479006" y="723976"/>
            <a:ext cx="4879076" cy="4334170"/>
            <a:chOff x="0" y="0"/>
            <a:chExt cx="6505435" cy="5778894"/>
          </a:xfrm>
        </p:grpSpPr>
        <p:sp>
          <p:nvSpPr>
            <p:cNvPr name="Freeform 25" id="25"/>
            <p:cNvSpPr/>
            <p:nvPr/>
          </p:nvSpPr>
          <p:spPr>
            <a:xfrm flipH="false" flipV="false" rot="0">
              <a:off x="0" y="0"/>
              <a:ext cx="6513195" cy="5786628"/>
            </a:xfrm>
            <a:custGeom>
              <a:avLst/>
              <a:gdLst/>
              <a:ahLst/>
              <a:cxnLst/>
              <a:rect r="r" b="b" t="t" l="l"/>
              <a:pathLst>
                <a:path h="5786628" w="6513195">
                  <a:moveTo>
                    <a:pt x="0" y="2893314"/>
                  </a:moveTo>
                  <a:cubicBezTo>
                    <a:pt x="0" y="1291209"/>
                    <a:pt x="1462405" y="0"/>
                    <a:pt x="3256534" y="0"/>
                  </a:cubicBezTo>
                  <a:cubicBezTo>
                    <a:pt x="5050663" y="0"/>
                    <a:pt x="6513195" y="1291209"/>
                    <a:pt x="6513195" y="2893314"/>
                  </a:cubicBezTo>
                  <a:lnTo>
                    <a:pt x="6475095" y="2893314"/>
                  </a:lnTo>
                  <a:lnTo>
                    <a:pt x="6513195" y="2893314"/>
                  </a:lnTo>
                  <a:cubicBezTo>
                    <a:pt x="6513195" y="4495419"/>
                    <a:pt x="5050790" y="5786628"/>
                    <a:pt x="3256661" y="5786628"/>
                  </a:cubicBezTo>
                  <a:lnTo>
                    <a:pt x="3256661" y="5748528"/>
                  </a:lnTo>
                  <a:lnTo>
                    <a:pt x="3256661" y="5786628"/>
                  </a:lnTo>
                  <a:cubicBezTo>
                    <a:pt x="1462405" y="5786628"/>
                    <a:pt x="0" y="4495419"/>
                    <a:pt x="0" y="2893314"/>
                  </a:cubicBezTo>
                  <a:lnTo>
                    <a:pt x="38100" y="2893314"/>
                  </a:lnTo>
                  <a:lnTo>
                    <a:pt x="76200" y="2893314"/>
                  </a:lnTo>
                  <a:lnTo>
                    <a:pt x="38100" y="2893314"/>
                  </a:lnTo>
                  <a:lnTo>
                    <a:pt x="0" y="2893314"/>
                  </a:lnTo>
                  <a:moveTo>
                    <a:pt x="76200" y="2893314"/>
                  </a:moveTo>
                  <a:cubicBezTo>
                    <a:pt x="76200" y="2914396"/>
                    <a:pt x="59182" y="2931414"/>
                    <a:pt x="38100" y="2931414"/>
                  </a:cubicBezTo>
                  <a:cubicBezTo>
                    <a:pt x="17018" y="2931414"/>
                    <a:pt x="0" y="2914396"/>
                    <a:pt x="0" y="2893314"/>
                  </a:cubicBezTo>
                  <a:cubicBezTo>
                    <a:pt x="0" y="2872232"/>
                    <a:pt x="17018" y="2855214"/>
                    <a:pt x="38100" y="2855214"/>
                  </a:cubicBezTo>
                  <a:cubicBezTo>
                    <a:pt x="59182" y="2855214"/>
                    <a:pt x="76200" y="2872232"/>
                    <a:pt x="76200" y="2893314"/>
                  </a:cubicBezTo>
                  <a:cubicBezTo>
                    <a:pt x="76200" y="4445000"/>
                    <a:pt x="1495679" y="5710428"/>
                    <a:pt x="3256534" y="5710428"/>
                  </a:cubicBezTo>
                  <a:cubicBezTo>
                    <a:pt x="5017389" y="5710428"/>
                    <a:pt x="6436995" y="4445000"/>
                    <a:pt x="6436995" y="2893314"/>
                  </a:cubicBezTo>
                  <a:cubicBezTo>
                    <a:pt x="6436995" y="1341628"/>
                    <a:pt x="5017516" y="76200"/>
                    <a:pt x="3256534" y="76200"/>
                  </a:cubicBezTo>
                  <a:lnTo>
                    <a:pt x="3256534" y="38100"/>
                  </a:lnTo>
                  <a:lnTo>
                    <a:pt x="3256534" y="76200"/>
                  </a:lnTo>
                  <a:cubicBezTo>
                    <a:pt x="1495679" y="76200"/>
                    <a:pt x="76200" y="1341628"/>
                    <a:pt x="76200" y="2893314"/>
                  </a:cubicBezTo>
                  <a:close/>
                </a:path>
              </a:pathLst>
            </a:custGeom>
            <a:solidFill>
              <a:srgbClr val="D666F9"/>
            </a:solidFill>
          </p:spPr>
        </p:sp>
      </p:grpSp>
      <p:sp>
        <p:nvSpPr>
          <p:cNvPr name="TextBox 26" id="26"/>
          <p:cNvSpPr txBox="true"/>
          <p:nvPr/>
        </p:nvSpPr>
        <p:spPr>
          <a:xfrm rot="0">
            <a:off x="8274939" y="9026595"/>
            <a:ext cx="8958329" cy="887578"/>
          </a:xfrm>
          <a:prstGeom prst="rect">
            <a:avLst/>
          </a:prstGeom>
        </p:spPr>
        <p:txBody>
          <a:bodyPr anchor="t" rtlCol="false" tIns="0" lIns="0" bIns="0" rIns="0">
            <a:spAutoFit/>
          </a:bodyPr>
          <a:lstStyle/>
          <a:p>
            <a:pPr algn="l">
              <a:lnSpc>
                <a:spcPts val="3240"/>
              </a:lnSpc>
            </a:pPr>
            <a:r>
              <a:rPr lang="en-US" sz="2700" u="sng">
                <a:solidFill>
                  <a:srgbClr val="4BF7ED"/>
                </a:solidFill>
                <a:latin typeface="Trebuchet MS"/>
                <a:ea typeface="Trebuchet MS"/>
                <a:cs typeface="Trebuchet MS"/>
                <a:sym typeface="Trebuchet MS"/>
                <a:hlinkClick r:id="rId8" tooltip="https://www.robertmenziesinstitute.org.au/research-learning/learning/speech-competition/"/>
              </a:rPr>
              <a:t>https://www.robertmenziesinstitute.org.au/research-learning/learning/speech-competition/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5">
                <a:alphaModFix amt="0"/>
              </a:blip>
              <a:stretch>
                <a:fillRect l="0" t="-40880" r="0" b="-40880"/>
              </a:stretch>
            </a:blipFill>
          </p:spPr>
        </p:sp>
        <p:sp>
          <p:nvSpPr>
            <p:cNvPr name="TextBox 18" id="18"/>
            <p:cNvSpPr txBox="true"/>
            <p:nvPr/>
          </p:nvSpPr>
          <p:spPr>
            <a:xfrm>
              <a:off x="0" y="-104775"/>
              <a:ext cx="10083254" cy="2266645"/>
            </a:xfrm>
            <a:prstGeom prst="rect">
              <a:avLst/>
            </a:prstGeom>
          </p:spPr>
          <p:txBody>
            <a:bodyPr anchor="ctr" rtlCol="false" tIns="0" lIns="0" bIns="0" rIns="0"/>
            <a:lstStyle/>
            <a:p>
              <a:pPr algn="l">
                <a:lnSpc>
                  <a:spcPts val="6706"/>
                </a:lnSpc>
              </a:pPr>
              <a:r>
                <a:rPr lang="en-US" sz="4859">
                  <a:solidFill>
                    <a:srgbClr val="FFFFFF"/>
                  </a:solidFill>
                  <a:latin typeface="Trebuchet MS"/>
                  <a:ea typeface="Trebuchet MS"/>
                  <a:cs typeface="Trebuchet MS"/>
                  <a:sym typeface="Trebuchet MS"/>
                </a:rPr>
                <a:t>c) Free incursions / excursions</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469859" y="4134250"/>
            <a:ext cx="6435033" cy="4627064"/>
          </a:xfrm>
          <a:prstGeom prst="rect">
            <a:avLst/>
          </a:prstGeom>
        </p:spPr>
        <p:txBody>
          <a:bodyPr anchor="t" rtlCol="false" tIns="0" lIns="0" bIns="0" rIns="0">
            <a:spAutoFit/>
          </a:bodyPr>
          <a:lstStyle/>
          <a:p>
            <a:pPr algn="ctr">
              <a:lnSpc>
                <a:spcPts val="3240"/>
              </a:lnSpc>
            </a:pPr>
            <a:r>
              <a:rPr lang="en-US" sz="2700" b="true">
                <a:solidFill>
                  <a:srgbClr val="FFFFFF"/>
                </a:solidFill>
                <a:latin typeface="Trebuchet MS Bold"/>
                <a:ea typeface="Trebuchet MS Bold"/>
                <a:cs typeface="Trebuchet MS Bold"/>
                <a:sym typeface="Trebuchet MS Bold"/>
              </a:rPr>
              <a:t>In particular: incursions / excursions on the Cold War!</a:t>
            </a:r>
          </a:p>
          <a:p>
            <a:pPr algn="l">
              <a:lnSpc>
                <a:spcPts val="3240"/>
              </a:lnSpc>
            </a:pPr>
          </a:p>
          <a:p>
            <a:pPr algn="l">
              <a:lnSpc>
                <a:spcPts val="3240"/>
              </a:lnSpc>
            </a:pPr>
          </a:p>
          <a:p>
            <a:pPr algn="l">
              <a:lnSpc>
                <a:spcPts val="3240"/>
              </a:lnSpc>
            </a:pPr>
            <a:r>
              <a:rPr lang="en-US" sz="2700">
                <a:solidFill>
                  <a:srgbClr val="FFFFFF"/>
                </a:solidFill>
                <a:latin typeface="Trebuchet MS"/>
                <a:ea typeface="Trebuchet MS"/>
                <a:cs typeface="Trebuchet MS"/>
                <a:sym typeface="Trebuchet MS"/>
              </a:rPr>
              <a:t>Feel free to send an email enquiry to </a:t>
            </a:r>
            <a:r>
              <a:rPr lang="en-US" sz="2700" u="sng">
                <a:solidFill>
                  <a:srgbClr val="4BF7ED"/>
                </a:solidFill>
                <a:latin typeface="Trebuchet MS"/>
                <a:ea typeface="Trebuchet MS"/>
                <a:cs typeface="Trebuchet MS"/>
                <a:sym typeface="Trebuchet MS"/>
                <a:hlinkClick r:id="rId6" tooltip="mailto:schools@robertmenziesinstitute.org.au"/>
              </a:rPr>
              <a:t>schools@robertmenziesinstitute.org.au</a:t>
            </a:r>
          </a:p>
          <a:p>
            <a:pPr algn="l">
              <a:lnSpc>
                <a:spcPts val="3240"/>
              </a:lnSpc>
            </a:pPr>
          </a:p>
          <a:p>
            <a:pPr algn="l">
              <a:lnSpc>
                <a:spcPts val="3240"/>
              </a:lnSpc>
            </a:pPr>
            <a:r>
              <a:rPr lang="en-US" sz="2700">
                <a:solidFill>
                  <a:srgbClr val="FFFFFF"/>
                </a:solidFill>
                <a:latin typeface="Trebuchet MS"/>
                <a:ea typeface="Trebuchet MS"/>
                <a:cs typeface="Trebuchet MS"/>
                <a:sym typeface="Trebuchet MS"/>
              </a:rPr>
              <a:t>OR</a:t>
            </a:r>
          </a:p>
          <a:p>
            <a:pPr algn="l">
              <a:lnSpc>
                <a:spcPts val="3240"/>
              </a:lnSpc>
            </a:pPr>
          </a:p>
          <a:p>
            <a:pPr algn="l">
              <a:lnSpc>
                <a:spcPts val="3240"/>
              </a:lnSpc>
            </a:pPr>
            <a:r>
              <a:rPr lang="en-US" sz="2700">
                <a:solidFill>
                  <a:srgbClr val="FFFFFF"/>
                </a:solidFill>
                <a:latin typeface="Trebuchet MS"/>
                <a:ea typeface="Trebuchet MS"/>
                <a:cs typeface="Trebuchet MS"/>
                <a:sym typeface="Trebuchet MS"/>
              </a:rPr>
              <a:t>Get in contact via the form on the website</a:t>
            </a:r>
          </a:p>
        </p:txBody>
      </p:sp>
      <p:grpSp>
        <p:nvGrpSpPr>
          <p:cNvPr name="Group 22" id="22"/>
          <p:cNvGrpSpPr/>
          <p:nvPr/>
        </p:nvGrpSpPr>
        <p:grpSpPr>
          <a:xfrm rot="0">
            <a:off x="7885176" y="5483819"/>
            <a:ext cx="8917981" cy="3270161"/>
            <a:chOff x="0" y="0"/>
            <a:chExt cx="11890642" cy="4360215"/>
          </a:xfrm>
        </p:grpSpPr>
        <p:sp>
          <p:nvSpPr>
            <p:cNvPr name="Freeform 23" id="23"/>
            <p:cNvSpPr/>
            <p:nvPr/>
          </p:nvSpPr>
          <p:spPr>
            <a:xfrm flipH="false" flipV="false" rot="0">
              <a:off x="0" y="0"/>
              <a:ext cx="11890629" cy="4360164"/>
            </a:xfrm>
            <a:custGeom>
              <a:avLst/>
              <a:gdLst/>
              <a:ahLst/>
              <a:cxnLst/>
              <a:rect r="r" b="b" t="t" l="l"/>
              <a:pathLst>
                <a:path h="4360164" w="11890629">
                  <a:moveTo>
                    <a:pt x="0" y="0"/>
                  </a:moveTo>
                  <a:lnTo>
                    <a:pt x="11890629" y="0"/>
                  </a:lnTo>
                  <a:lnTo>
                    <a:pt x="11890629" y="4360164"/>
                  </a:lnTo>
                  <a:lnTo>
                    <a:pt x="0" y="4360164"/>
                  </a:lnTo>
                  <a:lnTo>
                    <a:pt x="0" y="0"/>
                  </a:lnTo>
                  <a:close/>
                </a:path>
              </a:pathLst>
            </a:custGeom>
            <a:blipFill>
              <a:blip r:embed="rId7"/>
              <a:stretch>
                <a:fillRect l="0" t="0" r="0" b="-1"/>
              </a:stretch>
            </a:blipFill>
          </p:spPr>
        </p:sp>
      </p:grpSp>
      <p:sp>
        <p:nvSpPr>
          <p:cNvPr name="TextBox 24" id="24"/>
          <p:cNvSpPr txBox="true"/>
          <p:nvPr/>
        </p:nvSpPr>
        <p:spPr>
          <a:xfrm rot="0">
            <a:off x="7863611" y="3917290"/>
            <a:ext cx="8961120" cy="887578"/>
          </a:xfrm>
          <a:prstGeom prst="rect">
            <a:avLst/>
          </a:prstGeom>
        </p:spPr>
        <p:txBody>
          <a:bodyPr anchor="t" rtlCol="false" tIns="0" lIns="0" bIns="0" rIns="0">
            <a:spAutoFit/>
          </a:bodyPr>
          <a:lstStyle/>
          <a:p>
            <a:pPr algn="l">
              <a:lnSpc>
                <a:spcPts val="3240"/>
              </a:lnSpc>
            </a:pPr>
            <a:r>
              <a:rPr lang="en-US" sz="2700" u="sng">
                <a:solidFill>
                  <a:srgbClr val="4BF7ED"/>
                </a:solidFill>
                <a:latin typeface="Trebuchet MS"/>
                <a:ea typeface="Trebuchet MS"/>
                <a:cs typeface="Trebuchet MS"/>
                <a:sym typeface="Trebuchet MS"/>
                <a:hlinkClick r:id="rId8" tooltip="https://www.robertmenziesinstitute.org.au/curriculum-resource/school-programs/"/>
              </a:rPr>
              <a:t>https://www.robertmenziesinstitute.org.au/curriculum-resource/school-programs/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5">
                <a:alphaModFix amt="0"/>
              </a:blip>
              <a:stretch>
                <a:fillRect l="0" t="-40880" r="0" b="-40880"/>
              </a:stretch>
            </a:blipFill>
          </p:spPr>
        </p:sp>
        <p:sp>
          <p:nvSpPr>
            <p:cNvPr name="TextBox 18" id="18"/>
            <p:cNvSpPr txBox="true"/>
            <p:nvPr/>
          </p:nvSpPr>
          <p:spPr>
            <a:xfrm>
              <a:off x="0" y="-104775"/>
              <a:ext cx="10083254" cy="2266645"/>
            </a:xfrm>
            <a:prstGeom prst="rect">
              <a:avLst/>
            </a:prstGeom>
          </p:spPr>
          <p:txBody>
            <a:bodyPr anchor="ctr" rtlCol="false" tIns="0" lIns="0" bIns="0" rIns="0"/>
            <a:lstStyle/>
            <a:p>
              <a:pPr algn="l">
                <a:lnSpc>
                  <a:spcPts val="6706"/>
                </a:lnSpc>
              </a:pPr>
              <a:r>
                <a:rPr lang="en-US" sz="4859">
                  <a:solidFill>
                    <a:srgbClr val="FFFFFF"/>
                  </a:solidFill>
                  <a:latin typeface="Trebuchet MS"/>
                  <a:ea typeface="Trebuchet MS"/>
                  <a:cs typeface="Trebuchet MS"/>
                  <a:sym typeface="Trebuchet MS"/>
                </a:rPr>
                <a:t>d) Free or cheap teacher membership!</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1111920" y="4828403"/>
            <a:ext cx="6661204" cy="2965075"/>
          </a:xfrm>
          <a:prstGeom prst="rect">
            <a:avLst/>
          </a:prstGeom>
        </p:spPr>
        <p:txBody>
          <a:bodyPr anchor="t" rtlCol="false" tIns="0" lIns="0" bIns="0" rIns="0">
            <a:spAutoFit/>
          </a:bodyPr>
          <a:lstStyle/>
          <a:p>
            <a:pPr algn="ctr">
              <a:lnSpc>
                <a:spcPts val="3240"/>
              </a:lnSpc>
            </a:pPr>
            <a:r>
              <a:rPr lang="en-US" sz="2700" b="true">
                <a:solidFill>
                  <a:srgbClr val="FFFFFF"/>
                </a:solidFill>
                <a:latin typeface="Trebuchet MS Bold"/>
                <a:ea typeface="Trebuchet MS Bold"/>
                <a:cs typeface="Trebuchet MS Bold"/>
                <a:sym typeface="Trebuchet MS Bold"/>
              </a:rPr>
              <a:t>Free teacher membership of the Robert Menzies Institute if you're a member of a state history teachers’ association!</a:t>
            </a:r>
          </a:p>
          <a:p>
            <a:pPr algn="ctr">
              <a:lnSpc>
                <a:spcPts val="3240"/>
              </a:lnSpc>
            </a:pPr>
            <a:r>
              <a:rPr lang="en-US" sz="2700" b="true">
                <a:solidFill>
                  <a:srgbClr val="FFFFFF"/>
                </a:solidFill>
                <a:latin typeface="Trebuchet MS Bold"/>
                <a:ea typeface="Trebuchet MS Bold"/>
                <a:cs typeface="Trebuchet MS Bold"/>
                <a:sym typeface="Trebuchet MS Bold"/>
              </a:rPr>
              <a:t>(a saving of $25)</a:t>
            </a:r>
          </a:p>
          <a:p>
            <a:pPr algn="ctr">
              <a:lnSpc>
                <a:spcPts val="3240"/>
              </a:lnSpc>
            </a:pPr>
          </a:p>
          <a:p>
            <a:pPr algn="ctr">
              <a:lnSpc>
                <a:spcPts val="3240"/>
              </a:lnSpc>
            </a:pPr>
            <a:r>
              <a:rPr lang="en-US" b="true" sz="2700" u="sng">
                <a:solidFill>
                  <a:srgbClr val="4BF7ED"/>
                </a:solidFill>
                <a:latin typeface="Trebuchet MS Bold"/>
                <a:ea typeface="Trebuchet MS Bold"/>
                <a:cs typeface="Trebuchet MS Bold"/>
                <a:sym typeface="Trebuchet MS Bold"/>
                <a:hlinkClick r:id="rId6" tooltip="https://www.robertmenziesinstitute.org.au/about/membership/"/>
              </a:rPr>
              <a:t>https://www.robertmenziesinstitute.org.au/about/membership/</a:t>
            </a:r>
          </a:p>
        </p:txBody>
      </p:sp>
      <p:grpSp>
        <p:nvGrpSpPr>
          <p:cNvPr name="Group 22" id="22"/>
          <p:cNvGrpSpPr/>
          <p:nvPr/>
        </p:nvGrpSpPr>
        <p:grpSpPr>
          <a:xfrm rot="0">
            <a:off x="9379210" y="3615319"/>
            <a:ext cx="6754930" cy="4749070"/>
            <a:chOff x="0" y="0"/>
            <a:chExt cx="9006573" cy="6332093"/>
          </a:xfrm>
        </p:grpSpPr>
        <p:sp>
          <p:nvSpPr>
            <p:cNvPr name="Freeform 23" id="23"/>
            <p:cNvSpPr/>
            <p:nvPr/>
          </p:nvSpPr>
          <p:spPr>
            <a:xfrm flipH="false" flipV="false" rot="0">
              <a:off x="0" y="0"/>
              <a:ext cx="9006586" cy="6332093"/>
            </a:xfrm>
            <a:custGeom>
              <a:avLst/>
              <a:gdLst/>
              <a:ahLst/>
              <a:cxnLst/>
              <a:rect r="r" b="b" t="t" l="l"/>
              <a:pathLst>
                <a:path h="6332093" w="9006586">
                  <a:moveTo>
                    <a:pt x="0" y="0"/>
                  </a:moveTo>
                  <a:lnTo>
                    <a:pt x="9006586" y="0"/>
                  </a:lnTo>
                  <a:lnTo>
                    <a:pt x="9006586" y="6332093"/>
                  </a:lnTo>
                  <a:lnTo>
                    <a:pt x="0" y="6332093"/>
                  </a:lnTo>
                  <a:lnTo>
                    <a:pt x="0" y="0"/>
                  </a:lnTo>
                  <a:close/>
                </a:path>
              </a:pathLst>
            </a:custGeom>
            <a:blipFill>
              <a:blip r:embed="rId7"/>
              <a:stretch>
                <a:fillRect l="-474" t="-1331" r="-845" b="-1522"/>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4">
                <a:alphaModFix amt="9999"/>
              </a:blip>
              <a:stretch>
                <a:fillRect l="0" t="0" r="0" b="0"/>
              </a:stretch>
            </a:blipFill>
          </p:spPr>
        </p:sp>
      </p:grpSp>
      <p:grpSp>
        <p:nvGrpSpPr>
          <p:cNvPr name="Group 5" id="5"/>
          <p:cNvGrpSpPr/>
          <p:nvPr/>
        </p:nvGrpSpPr>
        <p:grpSpPr>
          <a:xfrm rot="0">
            <a:off x="-19050" y="6130357"/>
            <a:ext cx="15656719" cy="481746"/>
            <a:chOff x="0" y="0"/>
            <a:chExt cx="20875625" cy="642328"/>
          </a:xfrm>
        </p:grpSpPr>
        <p:sp>
          <p:nvSpPr>
            <p:cNvPr name="Freeform 6" id="6"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5"/>
              <a:stretch>
                <a:fillRect l="0" t="0" r="0" b="5"/>
              </a:stretch>
            </a:blipFill>
          </p:spPr>
        </p:sp>
      </p:grpSp>
      <p:grpSp>
        <p:nvGrpSpPr>
          <p:cNvPr name="Group 7" id="7"/>
          <p:cNvGrpSpPr/>
          <p:nvPr/>
        </p:nvGrpSpPr>
        <p:grpSpPr>
          <a:xfrm rot="0">
            <a:off x="15878737" y="6131852"/>
            <a:ext cx="2404491" cy="216408"/>
            <a:chOff x="0" y="0"/>
            <a:chExt cx="3205988" cy="288544"/>
          </a:xfrm>
        </p:grpSpPr>
        <p:sp>
          <p:nvSpPr>
            <p:cNvPr name="Freeform 8" id="8"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6"/>
              <a:stretch>
                <a:fillRect l="0" t="0" r="0" b="0"/>
              </a:stretch>
            </a:blipFill>
          </p:spPr>
        </p:sp>
      </p:grpSp>
      <p:grpSp>
        <p:nvGrpSpPr>
          <p:cNvPr name="Group 9" id="9"/>
          <p:cNvGrpSpPr/>
          <p:nvPr/>
        </p:nvGrpSpPr>
        <p:grpSpPr>
          <a:xfrm rot="0">
            <a:off x="-3" y="4089397"/>
            <a:ext cx="15656719" cy="2052295"/>
            <a:chOff x="0" y="0"/>
            <a:chExt cx="20875625" cy="2736393"/>
          </a:xfrm>
        </p:grpSpPr>
        <p:sp>
          <p:nvSpPr>
            <p:cNvPr name="Freeform 10" id="10"/>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1" id="11"/>
          <p:cNvGrpSpPr/>
          <p:nvPr/>
        </p:nvGrpSpPr>
        <p:grpSpPr>
          <a:xfrm rot="0">
            <a:off x="15878737" y="4089397"/>
            <a:ext cx="2404491" cy="2052295"/>
            <a:chOff x="0" y="0"/>
            <a:chExt cx="3205988" cy="2736393"/>
          </a:xfrm>
        </p:grpSpPr>
        <p:sp>
          <p:nvSpPr>
            <p:cNvPr name="Freeform 12" id="12"/>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3" id="13"/>
          <p:cNvGrpSpPr/>
          <p:nvPr/>
        </p:nvGrpSpPr>
        <p:grpSpPr>
          <a:xfrm rot="0">
            <a:off x="1020480" y="4304843"/>
            <a:ext cx="14420793" cy="1636185"/>
            <a:chOff x="0" y="0"/>
            <a:chExt cx="19227724" cy="2181581"/>
          </a:xfrm>
        </p:grpSpPr>
        <p:sp>
          <p:nvSpPr>
            <p:cNvPr name="Freeform 14" id="14"/>
            <p:cNvSpPr/>
            <p:nvPr/>
          </p:nvSpPr>
          <p:spPr>
            <a:xfrm flipH="false" flipV="false" rot="0">
              <a:off x="0" y="0"/>
              <a:ext cx="19227719" cy="2181576"/>
            </a:xfrm>
            <a:custGeom>
              <a:avLst/>
              <a:gdLst/>
              <a:ahLst/>
              <a:cxnLst/>
              <a:rect r="r" b="b" t="t" l="l"/>
              <a:pathLst>
                <a:path h="2181576" w="19227719">
                  <a:moveTo>
                    <a:pt x="0" y="0"/>
                  </a:moveTo>
                  <a:lnTo>
                    <a:pt x="19227719" y="0"/>
                  </a:lnTo>
                  <a:lnTo>
                    <a:pt x="19227719" y="2181576"/>
                  </a:lnTo>
                  <a:lnTo>
                    <a:pt x="0" y="2181576"/>
                  </a:lnTo>
                  <a:close/>
                </a:path>
              </a:pathLst>
            </a:custGeom>
            <a:blipFill>
              <a:blip r:embed="rId7">
                <a:alphaModFix amt="0"/>
              </a:blip>
              <a:stretch>
                <a:fillRect l="0" t="-121734" r="0" b="-121735"/>
              </a:stretch>
            </a:blipFill>
          </p:spPr>
        </p:sp>
        <p:sp>
          <p:nvSpPr>
            <p:cNvPr name="TextBox 15" id="15"/>
            <p:cNvSpPr txBox="true"/>
            <p:nvPr/>
          </p:nvSpPr>
          <p:spPr>
            <a:xfrm>
              <a:off x="0" y="47625"/>
              <a:ext cx="19227724" cy="2133956"/>
            </a:xfrm>
            <a:prstGeom prst="rect">
              <a:avLst/>
            </a:prstGeom>
          </p:spPr>
          <p:txBody>
            <a:bodyPr anchor="ctr" rtlCol="false" tIns="0" lIns="0" bIns="0" rIns="0"/>
            <a:lstStyle/>
            <a:p>
              <a:pPr algn="r">
                <a:lnSpc>
                  <a:spcPts val="5832"/>
                </a:lnSpc>
              </a:pPr>
              <a:r>
                <a:rPr lang="en-US" sz="5400">
                  <a:solidFill>
                    <a:srgbClr val="FFFFFF"/>
                  </a:solidFill>
                  <a:latin typeface="Trebuchet MS"/>
                  <a:ea typeface="Trebuchet MS"/>
                  <a:cs typeface="Trebuchet MS"/>
                  <a:sym typeface="Trebuchet MS"/>
                </a:rPr>
                <a:t>Section 1</a:t>
              </a:r>
            </a:p>
          </p:txBody>
        </p:sp>
      </p:grpSp>
      <p:sp>
        <p:nvSpPr>
          <p:cNvPr name="TextBox 16" id="16"/>
          <p:cNvSpPr txBox="true"/>
          <p:nvPr/>
        </p:nvSpPr>
        <p:spPr>
          <a:xfrm rot="0">
            <a:off x="1111920" y="6422555"/>
            <a:ext cx="14237913" cy="2436009"/>
          </a:xfrm>
          <a:prstGeom prst="rect">
            <a:avLst/>
          </a:prstGeom>
        </p:spPr>
        <p:txBody>
          <a:bodyPr anchor="t" rtlCol="false" tIns="0" lIns="0" bIns="0" rIns="0">
            <a:spAutoFit/>
          </a:bodyPr>
          <a:lstStyle/>
          <a:p>
            <a:pPr algn="r">
              <a:lnSpc>
                <a:spcPts val="3240"/>
              </a:lnSpc>
            </a:pPr>
            <a:r>
              <a:rPr lang="en-US" sz="3000">
                <a:solidFill>
                  <a:srgbClr val="FFFFFF"/>
                </a:solidFill>
                <a:latin typeface="Trebuchet MS"/>
                <a:ea typeface="Trebuchet MS"/>
                <a:cs typeface="Trebuchet MS"/>
                <a:sym typeface="Trebuchet MS"/>
              </a:rPr>
              <a:t>How does the presentation relate to 3 sub strands of Year 10 History in the Australian Curriculum?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5">
                <a:alphaModFix amt="0"/>
              </a:blip>
              <a:stretch>
                <a:fillRect l="0" t="-40880" r="0" b="-40880"/>
              </a:stretch>
            </a:blipFill>
          </p:spPr>
        </p:sp>
        <p:sp>
          <p:nvSpPr>
            <p:cNvPr name="TextBox 18" id="18"/>
            <p:cNvSpPr txBox="true"/>
            <p:nvPr/>
          </p:nvSpPr>
          <p:spPr>
            <a:xfrm>
              <a:off x="0" y="47625"/>
              <a:ext cx="10083254" cy="2114245"/>
            </a:xfrm>
            <a:prstGeom prst="rect">
              <a:avLst/>
            </a:prstGeom>
          </p:spPr>
          <p:txBody>
            <a:bodyPr anchor="ctr" rtlCol="false" tIns="0" lIns="0" bIns="0" rIns="0"/>
            <a:lstStyle/>
            <a:p>
              <a:pPr algn="l">
                <a:lnSpc>
                  <a:spcPts val="5832"/>
                </a:lnSpc>
              </a:pPr>
              <a:r>
                <a:rPr lang="en-US" sz="5400" b="true">
                  <a:solidFill>
                    <a:srgbClr val="FFFFFF"/>
                  </a:solidFill>
                  <a:latin typeface="Trebuchet MS Bold"/>
                  <a:ea typeface="Trebuchet MS Bold"/>
                  <a:cs typeface="Trebuchet MS Bold"/>
                  <a:sym typeface="Trebuchet MS Bold"/>
                </a:rPr>
                <a:t>Sub-strand: Second World War</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304048" y="3065536"/>
            <a:ext cx="10711120" cy="7498918"/>
          </a:xfrm>
          <a:prstGeom prst="rect">
            <a:avLst/>
          </a:prstGeom>
        </p:spPr>
        <p:txBody>
          <a:bodyPr anchor="t" rtlCol="false" tIns="0" lIns="0" bIns="0" rIns="0">
            <a:spAutoFit/>
          </a:bodyPr>
          <a:lstStyle/>
          <a:p>
            <a:pPr algn="l">
              <a:lnSpc>
                <a:spcPts val="2520"/>
              </a:lnSpc>
            </a:pPr>
            <a:r>
              <a:rPr lang="en-US" sz="2100" b="true">
                <a:solidFill>
                  <a:srgbClr val="FFFFFF"/>
                </a:solidFill>
                <a:latin typeface="Trebuchet MS Bold"/>
                <a:ea typeface="Trebuchet MS Bold"/>
                <a:cs typeface="Trebuchet MS Bold"/>
                <a:sym typeface="Trebuchet MS Bold"/>
              </a:rPr>
              <a:t>Content description:</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The significance of the Second World War to Australia’s immediate post-war economic, political and social development, and Australia’s international relationships in the 20th century (AC9HH10K05)</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How the presentation relates to the content description:</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The speech challenges the traditional view that Australia’s engagement with Asia began after WWII by identifying early diplomatic efforts starting in 1939, when Prime Minister Robert Menzies declared Australia must maintain its own diplomatic contacts in the Pacific.</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It highlights Australia’s first independent diplomatic missions to Japan and China in 1940–41, established before any such presence in Washington, showing that diplomatic relationships with Asia were prioritised during the war itself.</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Introduces figures like Charles Lee, Australia's first Chinese-Australian diplomat, who served during the war in China, indicating early multicultural involvement despite the White Australia Policy.</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Shows how WWII, particularly the threat of Japan, was the catalyst for Australia’s shift away from reliance on Britain and towards regional self-determination and diplomacy in Asia.</a:t>
            </a:r>
          </a:p>
          <a:p>
            <a:pPr algn="l" marL="380048" indent="-190024" lvl="1">
              <a:lnSpc>
                <a:spcPts val="2520"/>
              </a:lnSpc>
            </a:pPr>
          </a:p>
        </p:txBody>
      </p:sp>
      <p:grpSp>
        <p:nvGrpSpPr>
          <p:cNvPr name="Group 22" id="22"/>
          <p:cNvGrpSpPr/>
          <p:nvPr/>
        </p:nvGrpSpPr>
        <p:grpSpPr>
          <a:xfrm rot="0">
            <a:off x="11821954" y="3151642"/>
            <a:ext cx="6253439" cy="3816648"/>
            <a:chOff x="0" y="0"/>
            <a:chExt cx="8337918" cy="5088865"/>
          </a:xfrm>
        </p:grpSpPr>
        <p:sp>
          <p:nvSpPr>
            <p:cNvPr name="Freeform 23" id="23"/>
            <p:cNvSpPr/>
            <p:nvPr/>
          </p:nvSpPr>
          <p:spPr>
            <a:xfrm flipH="false" flipV="false" rot="0">
              <a:off x="0" y="0"/>
              <a:ext cx="8337931" cy="5088890"/>
            </a:xfrm>
            <a:custGeom>
              <a:avLst/>
              <a:gdLst/>
              <a:ahLst/>
              <a:cxnLst/>
              <a:rect r="r" b="b" t="t" l="l"/>
              <a:pathLst>
                <a:path h="5088890" w="8337931">
                  <a:moveTo>
                    <a:pt x="0" y="0"/>
                  </a:moveTo>
                  <a:lnTo>
                    <a:pt x="8337931" y="0"/>
                  </a:lnTo>
                  <a:lnTo>
                    <a:pt x="8337931" y="5088890"/>
                  </a:lnTo>
                  <a:lnTo>
                    <a:pt x="0" y="5088890"/>
                  </a:lnTo>
                  <a:lnTo>
                    <a:pt x="0" y="0"/>
                  </a:lnTo>
                  <a:close/>
                </a:path>
              </a:pathLst>
            </a:custGeom>
            <a:blipFill>
              <a:blip r:embed="rId6"/>
              <a:stretch>
                <a:fillRect l="0" t="0" r="0" b="0"/>
              </a:stretch>
            </a:blipFill>
          </p:spPr>
        </p:sp>
      </p:grpSp>
      <p:sp>
        <p:nvSpPr>
          <p:cNvPr name="TextBox 24" id="24"/>
          <p:cNvSpPr txBox="true"/>
          <p:nvPr/>
        </p:nvSpPr>
        <p:spPr>
          <a:xfrm rot="0">
            <a:off x="11809276" y="7223160"/>
            <a:ext cx="6278785" cy="1358770"/>
          </a:xfrm>
          <a:prstGeom prst="rect">
            <a:avLst/>
          </a:prstGeom>
        </p:spPr>
        <p:txBody>
          <a:bodyPr anchor="t" rtlCol="false" tIns="0" lIns="0" bIns="0" rIns="0">
            <a:spAutoFit/>
          </a:bodyPr>
          <a:lstStyle/>
          <a:p>
            <a:pPr algn="l">
              <a:lnSpc>
                <a:spcPts val="2520"/>
              </a:lnSpc>
            </a:pPr>
            <a:r>
              <a:rPr lang="en-US" sz="2100">
                <a:solidFill>
                  <a:srgbClr val="FFFFFF"/>
                </a:solidFill>
                <a:latin typeface="Trebuchet MS"/>
                <a:ea typeface="Trebuchet MS"/>
                <a:cs typeface="Trebuchet MS"/>
                <a:sym typeface="Trebuchet MS"/>
              </a:rPr>
              <a:t>Three of Australia’s five World War II prime ministers: Curtin, Fadden and Menzies. </a:t>
            </a:r>
          </a:p>
          <a:p>
            <a:pPr algn="l">
              <a:lnSpc>
                <a:spcPts val="2520"/>
              </a:lnSpc>
            </a:pPr>
          </a:p>
          <a:p>
            <a:pPr algn="l">
              <a:lnSpc>
                <a:spcPts val="2520"/>
              </a:lnSpc>
            </a:pPr>
            <a:r>
              <a:rPr lang="en-US" sz="2100">
                <a:solidFill>
                  <a:srgbClr val="FFFFFF"/>
                </a:solidFill>
                <a:latin typeface="Trebuchet MS"/>
                <a:ea typeface="Trebuchet MS"/>
                <a:cs typeface="Trebuchet MS"/>
                <a:sym typeface="Trebuchet MS"/>
              </a:rPr>
              <a:t>Source: Australian War Memorial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8717880" cy="1621403"/>
            <a:chOff x="0" y="0"/>
            <a:chExt cx="11623840" cy="2161870"/>
          </a:xfrm>
        </p:grpSpPr>
        <p:sp>
          <p:nvSpPr>
            <p:cNvPr name="Freeform 17" id="17"/>
            <p:cNvSpPr/>
            <p:nvPr/>
          </p:nvSpPr>
          <p:spPr>
            <a:xfrm flipH="false" flipV="false" rot="0">
              <a:off x="0" y="0"/>
              <a:ext cx="11623842" cy="2161876"/>
            </a:xfrm>
            <a:custGeom>
              <a:avLst/>
              <a:gdLst/>
              <a:ahLst/>
              <a:cxnLst/>
              <a:rect r="r" b="b" t="t" l="l"/>
              <a:pathLst>
                <a:path h="2161876" w="11623842">
                  <a:moveTo>
                    <a:pt x="0" y="0"/>
                  </a:moveTo>
                  <a:lnTo>
                    <a:pt x="11623842" y="0"/>
                  </a:lnTo>
                  <a:lnTo>
                    <a:pt x="11623842" y="2161876"/>
                  </a:lnTo>
                  <a:lnTo>
                    <a:pt x="0" y="2161876"/>
                  </a:lnTo>
                  <a:close/>
                </a:path>
              </a:pathLst>
            </a:custGeom>
            <a:blipFill>
              <a:blip r:embed="rId5">
                <a:alphaModFix amt="0"/>
              </a:blip>
              <a:stretch>
                <a:fillRect l="0" t="-54766" r="0" b="-54765"/>
              </a:stretch>
            </a:blipFill>
          </p:spPr>
        </p:sp>
        <p:sp>
          <p:nvSpPr>
            <p:cNvPr name="TextBox 18" id="18"/>
            <p:cNvSpPr txBox="true"/>
            <p:nvPr/>
          </p:nvSpPr>
          <p:spPr>
            <a:xfrm>
              <a:off x="0" y="38100"/>
              <a:ext cx="11623840" cy="2123770"/>
            </a:xfrm>
            <a:prstGeom prst="rect">
              <a:avLst/>
            </a:prstGeom>
          </p:spPr>
          <p:txBody>
            <a:bodyPr anchor="ctr" rtlCol="false" tIns="0" lIns="0" bIns="0" rIns="0"/>
            <a:lstStyle/>
            <a:p>
              <a:pPr algn="l">
                <a:lnSpc>
                  <a:spcPts val="5248"/>
                </a:lnSpc>
              </a:pPr>
              <a:r>
                <a:rPr lang="en-US" sz="4859" b="true">
                  <a:solidFill>
                    <a:srgbClr val="FFFFFF"/>
                  </a:solidFill>
                  <a:latin typeface="Trebuchet MS Bold"/>
                  <a:ea typeface="Trebuchet MS Bold"/>
                  <a:cs typeface="Trebuchet MS Bold"/>
                  <a:sym typeface="Trebuchet MS Bold"/>
                </a:rPr>
                <a:t>Sub-strand: Building modern Australia (post-1945)</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304048" y="3065536"/>
            <a:ext cx="11698005" cy="6852580"/>
          </a:xfrm>
          <a:prstGeom prst="rect">
            <a:avLst/>
          </a:prstGeom>
        </p:spPr>
        <p:txBody>
          <a:bodyPr anchor="t" rtlCol="false" tIns="0" lIns="0" bIns="0" rIns="0">
            <a:spAutoFit/>
          </a:bodyPr>
          <a:lstStyle/>
          <a:p>
            <a:pPr algn="l">
              <a:lnSpc>
                <a:spcPts val="2520"/>
              </a:lnSpc>
            </a:pPr>
            <a:r>
              <a:rPr lang="en-US" sz="2100" b="true">
                <a:solidFill>
                  <a:srgbClr val="FFFFFF"/>
                </a:solidFill>
                <a:latin typeface="Trebuchet MS Bold"/>
                <a:ea typeface="Trebuchet MS Bold"/>
                <a:cs typeface="Trebuchet MS Bold"/>
                <a:sym typeface="Trebuchet MS Bold"/>
              </a:rPr>
              <a:t>Content descriptions:</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The effects of significant post Second World War world events, ideas and developments on Australian society (AC9HH10K07)</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The causes of changes in perspectives, responses, beliefs and values on migration that have influenced Australian society since 1945</a:t>
            </a:r>
            <a:r>
              <a:rPr lang="en-US" sz="2100" i="true">
                <a:solidFill>
                  <a:srgbClr val="FFFFFF"/>
                </a:solidFill>
                <a:latin typeface="Trebuchet MS Italics"/>
                <a:ea typeface="Trebuchet MS Italics"/>
                <a:cs typeface="Trebuchet MS Italics"/>
                <a:sym typeface="Trebuchet MS Italics"/>
              </a:rPr>
              <a:t> </a:t>
            </a:r>
            <a:r>
              <a:rPr lang="en-US" sz="2100">
                <a:solidFill>
                  <a:srgbClr val="FFFFFF"/>
                </a:solidFill>
                <a:latin typeface="Trebuchet MS"/>
                <a:ea typeface="Trebuchet MS"/>
                <a:cs typeface="Trebuchet MS"/>
                <a:sym typeface="Trebuchet MS"/>
              </a:rPr>
              <a:t>(AC9HH10K08)</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How the presentation relates to the content descriptions:</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Traces how Cold War geopolitics shaped Australia's alliances, including support for South Vietnam, participation in SEATO, and defence of Malaysia during Konfrontasi.</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Describes Australia's development of foreign aid as a tool of diplomacy and anti-communist strategy, particularly through the Colombo Plan, which promoted economic development and educational exchange.</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Explores post-war reconciliation and economic engagement with Japan, including the 1957 Commerce Agreement and support for Japan’s integration into international institutions.</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Shows how Australia's economic and strategic position evolved as Britain withdrew from the region and joined the European Economic Community, leading to a more independent and Asia-focused policy direction.</a:t>
            </a:r>
          </a:p>
        </p:txBody>
      </p:sp>
      <p:grpSp>
        <p:nvGrpSpPr>
          <p:cNvPr name="Group 22" id="22"/>
          <p:cNvGrpSpPr/>
          <p:nvPr/>
        </p:nvGrpSpPr>
        <p:grpSpPr>
          <a:xfrm rot="0">
            <a:off x="12452823" y="2040674"/>
            <a:ext cx="5015646" cy="4983204"/>
            <a:chOff x="0" y="0"/>
            <a:chExt cx="6687528" cy="6644272"/>
          </a:xfrm>
        </p:grpSpPr>
        <p:sp>
          <p:nvSpPr>
            <p:cNvPr name="Freeform 23" id="23"/>
            <p:cNvSpPr/>
            <p:nvPr/>
          </p:nvSpPr>
          <p:spPr>
            <a:xfrm flipH="false" flipV="false" rot="0">
              <a:off x="0" y="0"/>
              <a:ext cx="6687566" cy="6644259"/>
            </a:xfrm>
            <a:custGeom>
              <a:avLst/>
              <a:gdLst/>
              <a:ahLst/>
              <a:cxnLst/>
              <a:rect r="r" b="b" t="t" l="l"/>
              <a:pathLst>
                <a:path h="6644259" w="6687566">
                  <a:moveTo>
                    <a:pt x="0" y="0"/>
                  </a:moveTo>
                  <a:lnTo>
                    <a:pt x="6687566" y="0"/>
                  </a:lnTo>
                  <a:lnTo>
                    <a:pt x="6687566" y="6644259"/>
                  </a:lnTo>
                  <a:lnTo>
                    <a:pt x="0" y="6644259"/>
                  </a:lnTo>
                  <a:lnTo>
                    <a:pt x="0" y="0"/>
                  </a:lnTo>
                  <a:close/>
                </a:path>
              </a:pathLst>
            </a:custGeom>
            <a:blipFill>
              <a:blip r:embed="rId6"/>
              <a:stretch>
                <a:fillRect l="0" t="0" r="0" b="0"/>
              </a:stretch>
            </a:blipFill>
          </p:spPr>
        </p:sp>
      </p:grpSp>
      <p:sp>
        <p:nvSpPr>
          <p:cNvPr name="TextBox 24" id="24"/>
          <p:cNvSpPr txBox="true"/>
          <p:nvPr/>
        </p:nvSpPr>
        <p:spPr>
          <a:xfrm rot="0">
            <a:off x="12397550" y="7250944"/>
            <a:ext cx="4983747" cy="1358770"/>
          </a:xfrm>
          <a:prstGeom prst="rect">
            <a:avLst/>
          </a:prstGeom>
        </p:spPr>
        <p:txBody>
          <a:bodyPr anchor="t" rtlCol="false" tIns="0" lIns="0" bIns="0" rIns="0">
            <a:spAutoFit/>
          </a:bodyPr>
          <a:lstStyle/>
          <a:p>
            <a:pPr algn="l">
              <a:lnSpc>
                <a:spcPts val="2520"/>
              </a:lnSpc>
            </a:pPr>
            <a:r>
              <a:rPr lang="en-US" sz="2100">
                <a:solidFill>
                  <a:srgbClr val="FFFFFF"/>
                </a:solidFill>
                <a:latin typeface="Trebuchet MS"/>
                <a:ea typeface="Trebuchet MS"/>
                <a:cs typeface="Trebuchet MS"/>
                <a:sym typeface="Trebuchet MS"/>
              </a:rPr>
              <a:t>Indonesian Colombo Plan students on the steps of a Qantas aircraft</a:t>
            </a:r>
          </a:p>
          <a:p>
            <a:pPr algn="l">
              <a:lnSpc>
                <a:spcPts val="2520"/>
              </a:lnSpc>
            </a:pPr>
          </a:p>
          <a:p>
            <a:pPr algn="l">
              <a:lnSpc>
                <a:spcPts val="2520"/>
              </a:lnSpc>
            </a:pPr>
            <a:r>
              <a:rPr lang="en-US" sz="2100">
                <a:solidFill>
                  <a:srgbClr val="FFFFFF"/>
                </a:solidFill>
                <a:latin typeface="Trebuchet MS"/>
                <a:ea typeface="Trebuchet MS"/>
                <a:cs typeface="Trebuchet MS"/>
                <a:sym typeface="Trebuchet MS"/>
              </a:rPr>
              <a:t>Source: National Archives Of Australia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5">
                <a:alphaModFix amt="0"/>
              </a:blip>
              <a:stretch>
                <a:fillRect l="0" t="-40880" r="0" b="-40880"/>
              </a:stretch>
            </a:blipFill>
          </p:spPr>
        </p:sp>
        <p:sp>
          <p:nvSpPr>
            <p:cNvPr name="TextBox 18" id="18"/>
            <p:cNvSpPr txBox="true"/>
            <p:nvPr/>
          </p:nvSpPr>
          <p:spPr>
            <a:xfrm>
              <a:off x="0" y="-104775"/>
              <a:ext cx="10083254" cy="2266645"/>
            </a:xfrm>
            <a:prstGeom prst="rect">
              <a:avLst/>
            </a:prstGeom>
          </p:spPr>
          <p:txBody>
            <a:bodyPr anchor="ctr" rtlCol="false" tIns="0" lIns="0" bIns="0" rIns="0"/>
            <a:lstStyle/>
            <a:p>
              <a:pPr algn="l">
                <a:lnSpc>
                  <a:spcPts val="6706"/>
                </a:lnSpc>
              </a:pPr>
              <a:r>
                <a:rPr lang="en-US" sz="4859" b="true">
                  <a:solidFill>
                    <a:srgbClr val="FFFFFF"/>
                  </a:solidFill>
                  <a:latin typeface="Trebuchet MS Bold"/>
                  <a:ea typeface="Trebuchet MS Bold"/>
                  <a:cs typeface="Trebuchet MS Bold"/>
                  <a:sym typeface="Trebuchet MS Bold"/>
                </a:rPr>
                <a:t>Sub-strand: The globalising world</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304048" y="3065536"/>
            <a:ext cx="11380194" cy="7175744"/>
          </a:xfrm>
          <a:prstGeom prst="rect">
            <a:avLst/>
          </a:prstGeom>
        </p:spPr>
        <p:txBody>
          <a:bodyPr anchor="t" rtlCol="false" tIns="0" lIns="0" bIns="0" rIns="0">
            <a:spAutoFit/>
          </a:bodyPr>
          <a:lstStyle/>
          <a:p>
            <a:pPr algn="l">
              <a:lnSpc>
                <a:spcPts val="2520"/>
              </a:lnSpc>
            </a:pPr>
            <a:r>
              <a:rPr lang="en-US" sz="2100" b="true">
                <a:solidFill>
                  <a:srgbClr val="FFFFFF"/>
                </a:solidFill>
                <a:latin typeface="Trebuchet MS Bold"/>
                <a:ea typeface="Trebuchet MS Bold"/>
                <a:cs typeface="Trebuchet MS Bold"/>
                <a:sym typeface="Trebuchet MS Bold"/>
              </a:rPr>
              <a:t>Content descriptions:</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Causes and effects of the significant events and developments of the major global influences on Australia in the post–the Second World War period (AC9HH10K16)</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The effects of global influences on Australia’s changing identity as a nation and its international relationships (AC9HH10K19)</a:t>
            </a:r>
          </a:p>
          <a:p>
            <a:pPr algn="l" marL="380048" indent="-190024" lvl="1">
              <a:lnSpc>
                <a:spcPts val="2520"/>
              </a:lnSpc>
            </a:pPr>
          </a:p>
          <a:p>
            <a:pPr algn="l" marL="380048" indent="-190024" lvl="1">
              <a:lnSpc>
                <a:spcPts val="2520"/>
              </a:lnSpc>
            </a:pPr>
            <a:r>
              <a:rPr lang="en-US" b="true" sz="2100">
                <a:solidFill>
                  <a:srgbClr val="FFFFFF"/>
                </a:solidFill>
                <a:latin typeface="Trebuchet MS Bold"/>
                <a:ea typeface="Trebuchet MS Bold"/>
                <a:cs typeface="Trebuchet MS Bold"/>
                <a:sym typeface="Trebuchet MS Bold"/>
              </a:rPr>
              <a:t>How the presentation relates to the content descriptions:</a:t>
            </a: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Explains how WWII, decolonisation, and the Cold War reshaped Australia’s engagement with Asia, forcing a shift from reliance on Britain to independent diplomacy and alliances in the region.</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Highlights how Australia built new relationships with Malaya, Japan, Indonesia, and China, reflecting broader global shifts in power and Australia’s need to position itself within Asia.</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The end of the White Australia Policy, the Colombo Plan, and growing regional trade links challenged old prejudices and gradually redefined Australia’s identity as a multicultural, Asia-engaged nation.</a:t>
            </a:r>
          </a:p>
          <a:p>
            <a:pPr algn="l" marL="380048" indent="-190024" lvl="1">
              <a:lnSpc>
                <a:spcPts val="2520"/>
              </a:lnSpc>
            </a:pPr>
          </a:p>
          <a:p>
            <a:pPr algn="l" marL="380048" indent="-190024" lvl="1">
              <a:lnSpc>
                <a:spcPts val="2520"/>
              </a:lnSpc>
              <a:buFont typeface="Arial"/>
              <a:buChar char="•"/>
            </a:pPr>
            <a:r>
              <a:rPr lang="en-US" sz="2100">
                <a:solidFill>
                  <a:srgbClr val="FFFFFF"/>
                </a:solidFill>
                <a:latin typeface="Trebuchet MS"/>
                <a:ea typeface="Trebuchet MS"/>
                <a:cs typeface="Trebuchet MS"/>
                <a:sym typeface="Trebuchet MS"/>
              </a:rPr>
              <a:t>Shows how global developments—such as US strategic dominance, the spread of communism, and Britain’s retreat from Asia—directly shaped both Australia’s foreign policy decisions and its self-understanding as a nation.</a:t>
            </a:r>
          </a:p>
        </p:txBody>
      </p:sp>
      <p:grpSp>
        <p:nvGrpSpPr>
          <p:cNvPr name="Group 22" id="22"/>
          <p:cNvGrpSpPr/>
          <p:nvPr/>
        </p:nvGrpSpPr>
        <p:grpSpPr>
          <a:xfrm rot="0">
            <a:off x="12004119" y="1900380"/>
            <a:ext cx="6071264" cy="4967688"/>
            <a:chOff x="0" y="0"/>
            <a:chExt cx="8095018" cy="6623583"/>
          </a:xfrm>
        </p:grpSpPr>
        <p:sp>
          <p:nvSpPr>
            <p:cNvPr name="Freeform 23" id="23"/>
            <p:cNvSpPr/>
            <p:nvPr/>
          </p:nvSpPr>
          <p:spPr>
            <a:xfrm flipH="false" flipV="false" rot="0">
              <a:off x="0" y="0"/>
              <a:ext cx="8094980" cy="6623558"/>
            </a:xfrm>
            <a:custGeom>
              <a:avLst/>
              <a:gdLst/>
              <a:ahLst/>
              <a:cxnLst/>
              <a:rect r="r" b="b" t="t" l="l"/>
              <a:pathLst>
                <a:path h="6623558" w="8094980">
                  <a:moveTo>
                    <a:pt x="0" y="0"/>
                  </a:moveTo>
                  <a:lnTo>
                    <a:pt x="8094980" y="0"/>
                  </a:lnTo>
                  <a:lnTo>
                    <a:pt x="8094980" y="6623558"/>
                  </a:lnTo>
                  <a:lnTo>
                    <a:pt x="0" y="6623558"/>
                  </a:lnTo>
                  <a:lnTo>
                    <a:pt x="0" y="0"/>
                  </a:lnTo>
                  <a:close/>
                </a:path>
              </a:pathLst>
            </a:custGeom>
            <a:blipFill>
              <a:blip r:embed="rId6"/>
              <a:stretch>
                <a:fillRect l="0" t="0" r="0" b="0"/>
              </a:stretch>
            </a:blipFill>
          </p:spPr>
        </p:sp>
      </p:grpSp>
      <p:sp>
        <p:nvSpPr>
          <p:cNvPr name="TextBox 24" id="24"/>
          <p:cNvSpPr txBox="true"/>
          <p:nvPr/>
        </p:nvSpPr>
        <p:spPr>
          <a:xfrm rot="0">
            <a:off x="12079738" y="7040785"/>
            <a:ext cx="5904214" cy="1681934"/>
          </a:xfrm>
          <a:prstGeom prst="rect">
            <a:avLst/>
          </a:prstGeom>
        </p:spPr>
        <p:txBody>
          <a:bodyPr anchor="t" rtlCol="false" tIns="0" lIns="0" bIns="0" rIns="0">
            <a:spAutoFit/>
          </a:bodyPr>
          <a:lstStyle/>
          <a:p>
            <a:pPr algn="l">
              <a:lnSpc>
                <a:spcPts val="2520"/>
              </a:lnSpc>
            </a:pPr>
            <a:r>
              <a:rPr lang="en-US" sz="2100">
                <a:solidFill>
                  <a:srgbClr val="FFFFFF"/>
                </a:solidFill>
                <a:latin typeface="Trebuchet MS"/>
                <a:ea typeface="Trebuchet MS"/>
                <a:cs typeface="Trebuchet MS"/>
                <a:sym typeface="Trebuchet MS"/>
              </a:rPr>
              <a:t>Crown Prince Akihito, Pattie Menzies, Empress Kōjun, Emperor Hirohito and Robert Menzies during Menzies' visit to Japan in 1957</a:t>
            </a:r>
          </a:p>
          <a:p>
            <a:pPr algn="l">
              <a:lnSpc>
                <a:spcPts val="2520"/>
              </a:lnSpc>
            </a:pPr>
          </a:p>
          <a:p>
            <a:pPr algn="l">
              <a:lnSpc>
                <a:spcPts val="2520"/>
              </a:lnSpc>
            </a:pPr>
            <a:r>
              <a:rPr lang="en-US" sz="2100">
                <a:solidFill>
                  <a:srgbClr val="FFFFFF"/>
                </a:solidFill>
                <a:latin typeface="Trebuchet MS"/>
                <a:ea typeface="Trebuchet MS"/>
                <a:cs typeface="Trebuchet MS"/>
                <a:sym typeface="Trebuchet MS"/>
              </a:rPr>
              <a:t>Source: Baillieu Library, University of Melbourne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4">
                <a:alphaModFix amt="9999"/>
              </a:blip>
              <a:stretch>
                <a:fillRect l="0" t="0" r="0" b="0"/>
              </a:stretch>
            </a:blipFill>
          </p:spPr>
        </p:sp>
      </p:grpSp>
      <p:grpSp>
        <p:nvGrpSpPr>
          <p:cNvPr name="Group 5" id="5"/>
          <p:cNvGrpSpPr/>
          <p:nvPr/>
        </p:nvGrpSpPr>
        <p:grpSpPr>
          <a:xfrm rot="0">
            <a:off x="-19050" y="6130357"/>
            <a:ext cx="15656719" cy="481746"/>
            <a:chOff x="0" y="0"/>
            <a:chExt cx="20875625" cy="642328"/>
          </a:xfrm>
        </p:grpSpPr>
        <p:sp>
          <p:nvSpPr>
            <p:cNvPr name="Freeform 6" id="6"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5"/>
              <a:stretch>
                <a:fillRect l="0" t="0" r="0" b="5"/>
              </a:stretch>
            </a:blipFill>
          </p:spPr>
        </p:sp>
      </p:grpSp>
      <p:grpSp>
        <p:nvGrpSpPr>
          <p:cNvPr name="Group 7" id="7"/>
          <p:cNvGrpSpPr/>
          <p:nvPr/>
        </p:nvGrpSpPr>
        <p:grpSpPr>
          <a:xfrm rot="0">
            <a:off x="15878737" y="6131852"/>
            <a:ext cx="2404491" cy="216408"/>
            <a:chOff x="0" y="0"/>
            <a:chExt cx="3205988" cy="288544"/>
          </a:xfrm>
        </p:grpSpPr>
        <p:sp>
          <p:nvSpPr>
            <p:cNvPr name="Freeform 8" id="8"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6"/>
              <a:stretch>
                <a:fillRect l="0" t="0" r="0" b="0"/>
              </a:stretch>
            </a:blipFill>
          </p:spPr>
        </p:sp>
      </p:grpSp>
      <p:grpSp>
        <p:nvGrpSpPr>
          <p:cNvPr name="Group 9" id="9"/>
          <p:cNvGrpSpPr/>
          <p:nvPr/>
        </p:nvGrpSpPr>
        <p:grpSpPr>
          <a:xfrm rot="0">
            <a:off x="-3" y="4089397"/>
            <a:ext cx="15656719" cy="2052295"/>
            <a:chOff x="0" y="0"/>
            <a:chExt cx="20875625" cy="2736393"/>
          </a:xfrm>
        </p:grpSpPr>
        <p:sp>
          <p:nvSpPr>
            <p:cNvPr name="Freeform 10" id="10"/>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1" id="11"/>
          <p:cNvGrpSpPr/>
          <p:nvPr/>
        </p:nvGrpSpPr>
        <p:grpSpPr>
          <a:xfrm rot="0">
            <a:off x="15878737" y="4089397"/>
            <a:ext cx="2404491" cy="2052295"/>
            <a:chOff x="0" y="0"/>
            <a:chExt cx="3205988" cy="2736393"/>
          </a:xfrm>
        </p:grpSpPr>
        <p:sp>
          <p:nvSpPr>
            <p:cNvPr name="Freeform 12" id="12"/>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3" id="13"/>
          <p:cNvGrpSpPr/>
          <p:nvPr/>
        </p:nvGrpSpPr>
        <p:grpSpPr>
          <a:xfrm rot="0">
            <a:off x="1020480" y="4304843"/>
            <a:ext cx="14420793" cy="1636185"/>
            <a:chOff x="0" y="0"/>
            <a:chExt cx="19227724" cy="2181581"/>
          </a:xfrm>
        </p:grpSpPr>
        <p:sp>
          <p:nvSpPr>
            <p:cNvPr name="Freeform 14" id="14"/>
            <p:cNvSpPr/>
            <p:nvPr/>
          </p:nvSpPr>
          <p:spPr>
            <a:xfrm flipH="false" flipV="false" rot="0">
              <a:off x="0" y="0"/>
              <a:ext cx="19227719" cy="2181576"/>
            </a:xfrm>
            <a:custGeom>
              <a:avLst/>
              <a:gdLst/>
              <a:ahLst/>
              <a:cxnLst/>
              <a:rect r="r" b="b" t="t" l="l"/>
              <a:pathLst>
                <a:path h="2181576" w="19227719">
                  <a:moveTo>
                    <a:pt x="0" y="0"/>
                  </a:moveTo>
                  <a:lnTo>
                    <a:pt x="19227719" y="0"/>
                  </a:lnTo>
                  <a:lnTo>
                    <a:pt x="19227719" y="2181576"/>
                  </a:lnTo>
                  <a:lnTo>
                    <a:pt x="0" y="2181576"/>
                  </a:lnTo>
                  <a:close/>
                </a:path>
              </a:pathLst>
            </a:custGeom>
            <a:blipFill>
              <a:blip r:embed="rId7">
                <a:alphaModFix amt="0"/>
              </a:blip>
              <a:stretch>
                <a:fillRect l="0" t="-121734" r="0" b="-121735"/>
              </a:stretch>
            </a:blipFill>
          </p:spPr>
        </p:sp>
        <p:sp>
          <p:nvSpPr>
            <p:cNvPr name="TextBox 15" id="15"/>
            <p:cNvSpPr txBox="true"/>
            <p:nvPr/>
          </p:nvSpPr>
          <p:spPr>
            <a:xfrm>
              <a:off x="0" y="47625"/>
              <a:ext cx="19227724" cy="2133956"/>
            </a:xfrm>
            <a:prstGeom prst="rect">
              <a:avLst/>
            </a:prstGeom>
          </p:spPr>
          <p:txBody>
            <a:bodyPr anchor="ctr" rtlCol="false" tIns="0" lIns="0" bIns="0" rIns="0"/>
            <a:lstStyle/>
            <a:p>
              <a:pPr algn="r">
                <a:lnSpc>
                  <a:spcPts val="5832"/>
                </a:lnSpc>
              </a:pPr>
              <a:r>
                <a:rPr lang="en-US" sz="5400">
                  <a:solidFill>
                    <a:srgbClr val="FFFFFF"/>
                  </a:solidFill>
                  <a:latin typeface="Trebuchet MS"/>
                  <a:ea typeface="Trebuchet MS"/>
                  <a:cs typeface="Trebuchet MS"/>
                  <a:sym typeface="Trebuchet MS"/>
                </a:rPr>
                <a:t>Section 2</a:t>
              </a:r>
            </a:p>
          </p:txBody>
        </p:sp>
      </p:grpSp>
      <p:sp>
        <p:nvSpPr>
          <p:cNvPr name="TextBox 16" id="16"/>
          <p:cNvSpPr txBox="true"/>
          <p:nvPr/>
        </p:nvSpPr>
        <p:spPr>
          <a:xfrm rot="0">
            <a:off x="1111920" y="6422555"/>
            <a:ext cx="14237913" cy="2436009"/>
          </a:xfrm>
          <a:prstGeom prst="rect">
            <a:avLst/>
          </a:prstGeom>
        </p:spPr>
        <p:txBody>
          <a:bodyPr anchor="t" rtlCol="false" tIns="0" lIns="0" bIns="0" rIns="0">
            <a:spAutoFit/>
          </a:bodyPr>
          <a:lstStyle/>
          <a:p>
            <a:pPr algn="r">
              <a:lnSpc>
                <a:spcPts val="3240"/>
              </a:lnSpc>
            </a:pPr>
            <a:r>
              <a:rPr lang="en-US" sz="3000">
                <a:solidFill>
                  <a:srgbClr val="FFFFFF"/>
                </a:solidFill>
                <a:latin typeface="Trebuchet MS"/>
                <a:ea typeface="Trebuchet MS"/>
                <a:cs typeface="Trebuchet MS"/>
                <a:sym typeface="Trebuchet MS"/>
              </a:rPr>
              <a:t>How does the presentation relate to the cross-curriculum priorities and general capabilities in the Australian Curriculum?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4">
                <a:alphaModFix amt="9999"/>
              </a:blip>
              <a:stretch>
                <a:fillRect l="0" t="0" r="0" b="0"/>
              </a:stretch>
            </a:blipFill>
          </p:spPr>
        </p:sp>
      </p:grpSp>
      <p:grpSp>
        <p:nvGrpSpPr>
          <p:cNvPr name="Group 5" id="5"/>
          <p:cNvGrpSpPr/>
          <p:nvPr/>
        </p:nvGrpSpPr>
        <p:grpSpPr>
          <a:xfrm rot="0">
            <a:off x="15878737" y="2956855"/>
            <a:ext cx="2404491" cy="216408"/>
            <a:chOff x="0" y="0"/>
            <a:chExt cx="3205988" cy="288544"/>
          </a:xfrm>
        </p:grpSpPr>
        <p:sp>
          <p:nvSpPr>
            <p:cNvPr name="Freeform 6" id="6"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5"/>
              <a:stretch>
                <a:fillRect l="0" t="0" r="0" b="0"/>
              </a:stretch>
            </a:blipFill>
          </p:spPr>
        </p:sp>
      </p:grpSp>
      <p:grpSp>
        <p:nvGrpSpPr>
          <p:cNvPr name="Group 7" id="7"/>
          <p:cNvGrpSpPr/>
          <p:nvPr/>
        </p:nvGrpSpPr>
        <p:grpSpPr>
          <a:xfrm rot="0">
            <a:off x="15878737" y="914400"/>
            <a:ext cx="2404491" cy="2052295"/>
            <a:chOff x="0" y="0"/>
            <a:chExt cx="3205988" cy="2736393"/>
          </a:xfrm>
        </p:grpSpPr>
        <p:sp>
          <p:nvSpPr>
            <p:cNvPr name="Freeform 8" id="8"/>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9" id="9"/>
          <p:cNvGrpSpPr/>
          <p:nvPr/>
        </p:nvGrpSpPr>
        <p:grpSpPr>
          <a:xfrm rot="0">
            <a:off x="487289" y="3520430"/>
            <a:ext cx="9749428" cy="3487598"/>
            <a:chOff x="0" y="0"/>
            <a:chExt cx="12999237" cy="4650130"/>
          </a:xfrm>
        </p:grpSpPr>
        <p:sp>
          <p:nvSpPr>
            <p:cNvPr name="Freeform 10" id="10" descr="A blue circle with white text  AI-generated content may be incorrect."/>
            <p:cNvSpPr/>
            <p:nvPr/>
          </p:nvSpPr>
          <p:spPr>
            <a:xfrm flipH="false" flipV="false" rot="0">
              <a:off x="0" y="0"/>
              <a:ext cx="12999212" cy="4650105"/>
            </a:xfrm>
            <a:custGeom>
              <a:avLst/>
              <a:gdLst/>
              <a:ahLst/>
              <a:cxnLst/>
              <a:rect r="r" b="b" t="t" l="l"/>
              <a:pathLst>
                <a:path h="4650105" w="12999212">
                  <a:moveTo>
                    <a:pt x="0" y="0"/>
                  </a:moveTo>
                  <a:lnTo>
                    <a:pt x="12999212" y="0"/>
                  </a:lnTo>
                  <a:lnTo>
                    <a:pt x="12999212" y="4650105"/>
                  </a:lnTo>
                  <a:lnTo>
                    <a:pt x="0" y="4650105"/>
                  </a:lnTo>
                  <a:lnTo>
                    <a:pt x="0" y="0"/>
                  </a:lnTo>
                  <a:close/>
                </a:path>
              </a:pathLst>
            </a:custGeom>
            <a:blipFill>
              <a:blip r:embed="rId6"/>
              <a:stretch>
                <a:fillRect l="0" t="0" r="0" b="0"/>
              </a:stretch>
            </a:blipFill>
          </p:spPr>
        </p:sp>
      </p:grpSp>
      <p:grpSp>
        <p:nvGrpSpPr>
          <p:cNvPr name="Group 11" id="11"/>
          <p:cNvGrpSpPr/>
          <p:nvPr/>
        </p:nvGrpSpPr>
        <p:grpSpPr>
          <a:xfrm rot="0">
            <a:off x="10723102" y="1800777"/>
            <a:ext cx="6936848" cy="6926904"/>
            <a:chOff x="0" y="0"/>
            <a:chExt cx="9249131" cy="9235872"/>
          </a:xfrm>
        </p:grpSpPr>
        <p:sp>
          <p:nvSpPr>
            <p:cNvPr name="Freeform 12" id="12" descr="A diagram of different colored circles  AI-generated content may be incorrect."/>
            <p:cNvSpPr/>
            <p:nvPr/>
          </p:nvSpPr>
          <p:spPr>
            <a:xfrm flipH="false" flipV="false" rot="0">
              <a:off x="0" y="0"/>
              <a:ext cx="9249156" cy="9235821"/>
            </a:xfrm>
            <a:custGeom>
              <a:avLst/>
              <a:gdLst/>
              <a:ahLst/>
              <a:cxnLst/>
              <a:rect r="r" b="b" t="t" l="l"/>
              <a:pathLst>
                <a:path h="9235821" w="9249156">
                  <a:moveTo>
                    <a:pt x="0" y="0"/>
                  </a:moveTo>
                  <a:lnTo>
                    <a:pt x="9249156" y="0"/>
                  </a:lnTo>
                  <a:lnTo>
                    <a:pt x="9249156" y="9235821"/>
                  </a:lnTo>
                  <a:lnTo>
                    <a:pt x="0" y="9235821"/>
                  </a:lnTo>
                  <a:lnTo>
                    <a:pt x="0" y="0"/>
                  </a:lnTo>
                  <a:close/>
                </a:path>
              </a:pathLst>
            </a:custGeom>
            <a:blipFill>
              <a:blip r:embed="rId7"/>
              <a:stretch>
                <a:fillRect l="-50" t="0" r="-50" b="0"/>
              </a:stretch>
            </a:blipFill>
          </p:spPr>
        </p:sp>
      </p:grpSp>
      <p:grpSp>
        <p:nvGrpSpPr>
          <p:cNvPr name="Group 13" id="13"/>
          <p:cNvGrpSpPr/>
          <p:nvPr/>
        </p:nvGrpSpPr>
        <p:grpSpPr>
          <a:xfrm rot="0">
            <a:off x="3607346" y="5798953"/>
            <a:ext cx="3439249" cy="1399442"/>
            <a:chOff x="0" y="0"/>
            <a:chExt cx="4585665" cy="1865922"/>
          </a:xfrm>
        </p:grpSpPr>
        <p:sp>
          <p:nvSpPr>
            <p:cNvPr name="Freeform 14" id="14"/>
            <p:cNvSpPr/>
            <p:nvPr/>
          </p:nvSpPr>
          <p:spPr>
            <a:xfrm flipH="false" flipV="false" rot="0">
              <a:off x="0" y="0"/>
              <a:ext cx="4585716" cy="1865884"/>
            </a:xfrm>
            <a:custGeom>
              <a:avLst/>
              <a:gdLst/>
              <a:ahLst/>
              <a:cxnLst/>
              <a:rect r="r" b="b" t="t" l="l"/>
              <a:pathLst>
                <a:path h="1865884" w="4585716">
                  <a:moveTo>
                    <a:pt x="0" y="932942"/>
                  </a:moveTo>
                  <a:cubicBezTo>
                    <a:pt x="0" y="395097"/>
                    <a:pt x="1060958" y="0"/>
                    <a:pt x="2292858" y="0"/>
                  </a:cubicBezTo>
                  <a:cubicBezTo>
                    <a:pt x="3524758" y="0"/>
                    <a:pt x="4585716" y="395097"/>
                    <a:pt x="4585716" y="932942"/>
                  </a:cubicBezTo>
                  <a:lnTo>
                    <a:pt x="4547616" y="932942"/>
                  </a:lnTo>
                  <a:lnTo>
                    <a:pt x="4585716" y="932942"/>
                  </a:lnTo>
                  <a:cubicBezTo>
                    <a:pt x="4585716" y="1470787"/>
                    <a:pt x="3524758" y="1865884"/>
                    <a:pt x="2292858" y="1865884"/>
                  </a:cubicBezTo>
                  <a:lnTo>
                    <a:pt x="2292858" y="1827784"/>
                  </a:lnTo>
                  <a:lnTo>
                    <a:pt x="2292858" y="1865884"/>
                  </a:lnTo>
                  <a:cubicBezTo>
                    <a:pt x="1060958" y="1865884"/>
                    <a:pt x="0" y="1470787"/>
                    <a:pt x="0" y="932942"/>
                  </a:cubicBezTo>
                  <a:lnTo>
                    <a:pt x="38100" y="932942"/>
                  </a:lnTo>
                  <a:lnTo>
                    <a:pt x="76200" y="932942"/>
                  </a:lnTo>
                  <a:lnTo>
                    <a:pt x="38100" y="932942"/>
                  </a:lnTo>
                  <a:lnTo>
                    <a:pt x="0" y="932942"/>
                  </a:lnTo>
                  <a:moveTo>
                    <a:pt x="76200" y="932942"/>
                  </a:moveTo>
                  <a:cubicBezTo>
                    <a:pt x="76200" y="954024"/>
                    <a:pt x="59182" y="971042"/>
                    <a:pt x="38100" y="971042"/>
                  </a:cubicBezTo>
                  <a:cubicBezTo>
                    <a:pt x="17018" y="971042"/>
                    <a:pt x="0" y="954024"/>
                    <a:pt x="0" y="932942"/>
                  </a:cubicBezTo>
                  <a:cubicBezTo>
                    <a:pt x="0" y="911860"/>
                    <a:pt x="17018" y="894842"/>
                    <a:pt x="38100" y="894842"/>
                  </a:cubicBezTo>
                  <a:cubicBezTo>
                    <a:pt x="59182" y="894842"/>
                    <a:pt x="76200" y="911860"/>
                    <a:pt x="76200" y="932942"/>
                  </a:cubicBezTo>
                  <a:cubicBezTo>
                    <a:pt x="76200" y="1383538"/>
                    <a:pt x="1034288" y="1789684"/>
                    <a:pt x="2292858" y="1789684"/>
                  </a:cubicBezTo>
                  <a:cubicBezTo>
                    <a:pt x="3551428" y="1789684"/>
                    <a:pt x="4509516" y="1383538"/>
                    <a:pt x="4509516" y="932942"/>
                  </a:cubicBezTo>
                  <a:cubicBezTo>
                    <a:pt x="4509516" y="482346"/>
                    <a:pt x="3551428" y="76200"/>
                    <a:pt x="2292858" y="76200"/>
                  </a:cubicBezTo>
                  <a:lnTo>
                    <a:pt x="2292858" y="38100"/>
                  </a:lnTo>
                  <a:lnTo>
                    <a:pt x="2292858" y="76200"/>
                  </a:lnTo>
                  <a:cubicBezTo>
                    <a:pt x="1034288" y="76200"/>
                    <a:pt x="76200" y="482346"/>
                    <a:pt x="76200" y="932942"/>
                  </a:cubicBezTo>
                  <a:close/>
                </a:path>
              </a:pathLst>
            </a:custGeom>
            <a:solidFill>
              <a:srgbClr val="D666F9"/>
            </a:solidFill>
          </p:spPr>
        </p:sp>
      </p:grpSp>
      <p:grpSp>
        <p:nvGrpSpPr>
          <p:cNvPr name="Group 15" id="15"/>
          <p:cNvGrpSpPr/>
          <p:nvPr/>
        </p:nvGrpSpPr>
        <p:grpSpPr>
          <a:xfrm rot="0">
            <a:off x="11180912" y="2720940"/>
            <a:ext cx="2155936" cy="2186407"/>
            <a:chOff x="0" y="0"/>
            <a:chExt cx="2874582" cy="2915209"/>
          </a:xfrm>
        </p:grpSpPr>
        <p:sp>
          <p:nvSpPr>
            <p:cNvPr name="Freeform 16" id="16"/>
            <p:cNvSpPr/>
            <p:nvPr/>
          </p:nvSpPr>
          <p:spPr>
            <a:xfrm flipH="false" flipV="false" rot="0">
              <a:off x="0" y="0"/>
              <a:ext cx="2874518" cy="2915158"/>
            </a:xfrm>
            <a:custGeom>
              <a:avLst/>
              <a:gdLst/>
              <a:ahLst/>
              <a:cxnLst/>
              <a:rect r="r" b="b" t="t" l="l"/>
              <a:pathLst>
                <a:path h="2915158" w="2874518">
                  <a:moveTo>
                    <a:pt x="0" y="1457579"/>
                  </a:moveTo>
                  <a:cubicBezTo>
                    <a:pt x="0" y="653161"/>
                    <a:pt x="643001" y="0"/>
                    <a:pt x="1437259" y="0"/>
                  </a:cubicBezTo>
                  <a:lnTo>
                    <a:pt x="1437259" y="38100"/>
                  </a:lnTo>
                  <a:lnTo>
                    <a:pt x="1437259" y="0"/>
                  </a:lnTo>
                  <a:cubicBezTo>
                    <a:pt x="2231517" y="0"/>
                    <a:pt x="2874518" y="653161"/>
                    <a:pt x="2874518" y="1457579"/>
                  </a:cubicBezTo>
                  <a:lnTo>
                    <a:pt x="2836418" y="1457579"/>
                  </a:lnTo>
                  <a:lnTo>
                    <a:pt x="2874518" y="1457579"/>
                  </a:lnTo>
                  <a:cubicBezTo>
                    <a:pt x="2874518" y="2262124"/>
                    <a:pt x="2231517" y="2915158"/>
                    <a:pt x="1437259" y="2915158"/>
                  </a:cubicBezTo>
                  <a:lnTo>
                    <a:pt x="1437259" y="2877058"/>
                  </a:lnTo>
                  <a:lnTo>
                    <a:pt x="1437259" y="2915158"/>
                  </a:lnTo>
                  <a:cubicBezTo>
                    <a:pt x="643001" y="2915158"/>
                    <a:pt x="0" y="2262124"/>
                    <a:pt x="0" y="1457579"/>
                  </a:cubicBezTo>
                  <a:lnTo>
                    <a:pt x="38100" y="1457579"/>
                  </a:lnTo>
                  <a:lnTo>
                    <a:pt x="76200" y="1457579"/>
                  </a:lnTo>
                  <a:lnTo>
                    <a:pt x="38100" y="1457579"/>
                  </a:lnTo>
                  <a:lnTo>
                    <a:pt x="0" y="1457579"/>
                  </a:lnTo>
                  <a:moveTo>
                    <a:pt x="76200" y="1457579"/>
                  </a:moveTo>
                  <a:cubicBezTo>
                    <a:pt x="76200" y="1478661"/>
                    <a:pt x="59182" y="1495679"/>
                    <a:pt x="38100" y="1495679"/>
                  </a:cubicBezTo>
                  <a:cubicBezTo>
                    <a:pt x="17018" y="1495679"/>
                    <a:pt x="0" y="1478661"/>
                    <a:pt x="0" y="1457579"/>
                  </a:cubicBezTo>
                  <a:cubicBezTo>
                    <a:pt x="0" y="1436497"/>
                    <a:pt x="17018" y="1419479"/>
                    <a:pt x="38100" y="1419479"/>
                  </a:cubicBezTo>
                  <a:cubicBezTo>
                    <a:pt x="59182" y="1419479"/>
                    <a:pt x="76200" y="1436497"/>
                    <a:pt x="76200" y="1457579"/>
                  </a:cubicBezTo>
                  <a:cubicBezTo>
                    <a:pt x="76200" y="2220976"/>
                    <a:pt x="686054" y="2838958"/>
                    <a:pt x="1437259" y="2838958"/>
                  </a:cubicBezTo>
                  <a:cubicBezTo>
                    <a:pt x="2188464" y="2838958"/>
                    <a:pt x="2798318" y="2220976"/>
                    <a:pt x="2798318" y="1457579"/>
                  </a:cubicBezTo>
                  <a:cubicBezTo>
                    <a:pt x="2798318" y="694182"/>
                    <a:pt x="2188464" y="76200"/>
                    <a:pt x="1437259" y="76200"/>
                  </a:cubicBezTo>
                  <a:lnTo>
                    <a:pt x="1437259" y="38100"/>
                  </a:lnTo>
                  <a:lnTo>
                    <a:pt x="1437259" y="76200"/>
                  </a:lnTo>
                  <a:cubicBezTo>
                    <a:pt x="686054" y="76200"/>
                    <a:pt x="76200" y="694182"/>
                    <a:pt x="76200" y="1457579"/>
                  </a:cubicBezTo>
                  <a:close/>
                </a:path>
              </a:pathLst>
            </a:custGeom>
            <a:solidFill>
              <a:srgbClr val="D666F9"/>
            </a:solidFill>
          </p:spPr>
        </p:sp>
      </p:grpSp>
      <p:grpSp>
        <p:nvGrpSpPr>
          <p:cNvPr name="Group 17" id="17"/>
          <p:cNvGrpSpPr/>
          <p:nvPr/>
        </p:nvGrpSpPr>
        <p:grpSpPr>
          <a:xfrm rot="0">
            <a:off x="10694527" y="4850197"/>
            <a:ext cx="2155936" cy="2186407"/>
            <a:chOff x="0" y="0"/>
            <a:chExt cx="2874582" cy="2915209"/>
          </a:xfrm>
        </p:grpSpPr>
        <p:sp>
          <p:nvSpPr>
            <p:cNvPr name="Freeform 18" id="18"/>
            <p:cNvSpPr/>
            <p:nvPr/>
          </p:nvSpPr>
          <p:spPr>
            <a:xfrm flipH="false" flipV="false" rot="0">
              <a:off x="0" y="0"/>
              <a:ext cx="2874518" cy="2915158"/>
            </a:xfrm>
            <a:custGeom>
              <a:avLst/>
              <a:gdLst/>
              <a:ahLst/>
              <a:cxnLst/>
              <a:rect r="r" b="b" t="t" l="l"/>
              <a:pathLst>
                <a:path h="2915158" w="2874518">
                  <a:moveTo>
                    <a:pt x="0" y="1457579"/>
                  </a:moveTo>
                  <a:cubicBezTo>
                    <a:pt x="0" y="653161"/>
                    <a:pt x="643001" y="0"/>
                    <a:pt x="1437259" y="0"/>
                  </a:cubicBezTo>
                  <a:lnTo>
                    <a:pt x="1437259" y="38100"/>
                  </a:lnTo>
                  <a:lnTo>
                    <a:pt x="1437259" y="0"/>
                  </a:lnTo>
                  <a:cubicBezTo>
                    <a:pt x="2231517" y="0"/>
                    <a:pt x="2874518" y="653161"/>
                    <a:pt x="2874518" y="1457579"/>
                  </a:cubicBezTo>
                  <a:lnTo>
                    <a:pt x="2836418" y="1457579"/>
                  </a:lnTo>
                  <a:lnTo>
                    <a:pt x="2874518" y="1457579"/>
                  </a:lnTo>
                  <a:cubicBezTo>
                    <a:pt x="2874518" y="2262124"/>
                    <a:pt x="2231517" y="2915158"/>
                    <a:pt x="1437259" y="2915158"/>
                  </a:cubicBezTo>
                  <a:lnTo>
                    <a:pt x="1437259" y="2877058"/>
                  </a:lnTo>
                  <a:lnTo>
                    <a:pt x="1437259" y="2915158"/>
                  </a:lnTo>
                  <a:cubicBezTo>
                    <a:pt x="643001" y="2915158"/>
                    <a:pt x="0" y="2262124"/>
                    <a:pt x="0" y="1457579"/>
                  </a:cubicBezTo>
                  <a:lnTo>
                    <a:pt x="38100" y="1457579"/>
                  </a:lnTo>
                  <a:lnTo>
                    <a:pt x="76200" y="1457579"/>
                  </a:lnTo>
                  <a:lnTo>
                    <a:pt x="38100" y="1457579"/>
                  </a:lnTo>
                  <a:lnTo>
                    <a:pt x="0" y="1457579"/>
                  </a:lnTo>
                  <a:moveTo>
                    <a:pt x="76200" y="1457579"/>
                  </a:moveTo>
                  <a:cubicBezTo>
                    <a:pt x="76200" y="1478661"/>
                    <a:pt x="59182" y="1495679"/>
                    <a:pt x="38100" y="1495679"/>
                  </a:cubicBezTo>
                  <a:cubicBezTo>
                    <a:pt x="17018" y="1495679"/>
                    <a:pt x="0" y="1478661"/>
                    <a:pt x="0" y="1457579"/>
                  </a:cubicBezTo>
                  <a:cubicBezTo>
                    <a:pt x="0" y="1436497"/>
                    <a:pt x="17018" y="1419479"/>
                    <a:pt x="38100" y="1419479"/>
                  </a:cubicBezTo>
                  <a:cubicBezTo>
                    <a:pt x="59182" y="1419479"/>
                    <a:pt x="76200" y="1436497"/>
                    <a:pt x="76200" y="1457579"/>
                  </a:cubicBezTo>
                  <a:cubicBezTo>
                    <a:pt x="76200" y="2220976"/>
                    <a:pt x="686054" y="2838958"/>
                    <a:pt x="1437259" y="2838958"/>
                  </a:cubicBezTo>
                  <a:cubicBezTo>
                    <a:pt x="2188464" y="2838958"/>
                    <a:pt x="2798318" y="2220976"/>
                    <a:pt x="2798318" y="1457579"/>
                  </a:cubicBezTo>
                  <a:cubicBezTo>
                    <a:pt x="2798318" y="694182"/>
                    <a:pt x="2188464" y="76200"/>
                    <a:pt x="1437259" y="76200"/>
                  </a:cubicBezTo>
                  <a:lnTo>
                    <a:pt x="1437259" y="38100"/>
                  </a:lnTo>
                  <a:lnTo>
                    <a:pt x="1437259" y="76200"/>
                  </a:lnTo>
                  <a:cubicBezTo>
                    <a:pt x="686054" y="76200"/>
                    <a:pt x="76200" y="694182"/>
                    <a:pt x="76200" y="1457579"/>
                  </a:cubicBezTo>
                  <a:close/>
                </a:path>
              </a:pathLst>
            </a:custGeom>
            <a:solidFill>
              <a:srgbClr val="D666F9"/>
            </a:solid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4">
                <a:alphaModFix amt="9999"/>
              </a:blip>
              <a:stretch>
                <a:fillRect l="0" t="0" r="0" b="0"/>
              </a:stretch>
            </a:blipFill>
          </p:spPr>
        </p:sp>
      </p:grpSp>
      <p:grpSp>
        <p:nvGrpSpPr>
          <p:cNvPr name="Group 5" id="5"/>
          <p:cNvGrpSpPr/>
          <p:nvPr/>
        </p:nvGrpSpPr>
        <p:grpSpPr>
          <a:xfrm rot="0">
            <a:off x="-19050" y="6130357"/>
            <a:ext cx="15656719" cy="481746"/>
            <a:chOff x="0" y="0"/>
            <a:chExt cx="20875625" cy="642328"/>
          </a:xfrm>
        </p:grpSpPr>
        <p:sp>
          <p:nvSpPr>
            <p:cNvPr name="Freeform 6" id="6"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5"/>
              <a:stretch>
                <a:fillRect l="0" t="0" r="0" b="5"/>
              </a:stretch>
            </a:blipFill>
          </p:spPr>
        </p:sp>
      </p:grpSp>
      <p:grpSp>
        <p:nvGrpSpPr>
          <p:cNvPr name="Group 7" id="7"/>
          <p:cNvGrpSpPr/>
          <p:nvPr/>
        </p:nvGrpSpPr>
        <p:grpSpPr>
          <a:xfrm rot="0">
            <a:off x="15878737" y="6131852"/>
            <a:ext cx="2404491" cy="216408"/>
            <a:chOff x="0" y="0"/>
            <a:chExt cx="3205988" cy="288544"/>
          </a:xfrm>
        </p:grpSpPr>
        <p:sp>
          <p:nvSpPr>
            <p:cNvPr name="Freeform 8" id="8"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6"/>
              <a:stretch>
                <a:fillRect l="0" t="0" r="0" b="0"/>
              </a:stretch>
            </a:blipFill>
          </p:spPr>
        </p:sp>
      </p:grpSp>
      <p:grpSp>
        <p:nvGrpSpPr>
          <p:cNvPr name="Group 9" id="9"/>
          <p:cNvGrpSpPr/>
          <p:nvPr/>
        </p:nvGrpSpPr>
        <p:grpSpPr>
          <a:xfrm rot="0">
            <a:off x="-3" y="4089397"/>
            <a:ext cx="15656719" cy="2052295"/>
            <a:chOff x="0" y="0"/>
            <a:chExt cx="20875625" cy="2736393"/>
          </a:xfrm>
        </p:grpSpPr>
        <p:sp>
          <p:nvSpPr>
            <p:cNvPr name="Freeform 10" id="10"/>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1" id="11"/>
          <p:cNvGrpSpPr/>
          <p:nvPr/>
        </p:nvGrpSpPr>
        <p:grpSpPr>
          <a:xfrm rot="0">
            <a:off x="15878737" y="4089397"/>
            <a:ext cx="2404491" cy="2052295"/>
            <a:chOff x="0" y="0"/>
            <a:chExt cx="3205988" cy="2736393"/>
          </a:xfrm>
        </p:grpSpPr>
        <p:sp>
          <p:nvSpPr>
            <p:cNvPr name="Freeform 12" id="12"/>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3" id="13"/>
          <p:cNvGrpSpPr/>
          <p:nvPr/>
        </p:nvGrpSpPr>
        <p:grpSpPr>
          <a:xfrm rot="0">
            <a:off x="1020480" y="4304843"/>
            <a:ext cx="14420793" cy="1636185"/>
            <a:chOff x="0" y="0"/>
            <a:chExt cx="19227724" cy="2181581"/>
          </a:xfrm>
        </p:grpSpPr>
        <p:sp>
          <p:nvSpPr>
            <p:cNvPr name="Freeform 14" id="14"/>
            <p:cNvSpPr/>
            <p:nvPr/>
          </p:nvSpPr>
          <p:spPr>
            <a:xfrm flipH="false" flipV="false" rot="0">
              <a:off x="0" y="0"/>
              <a:ext cx="19227719" cy="2181576"/>
            </a:xfrm>
            <a:custGeom>
              <a:avLst/>
              <a:gdLst/>
              <a:ahLst/>
              <a:cxnLst/>
              <a:rect r="r" b="b" t="t" l="l"/>
              <a:pathLst>
                <a:path h="2181576" w="19227719">
                  <a:moveTo>
                    <a:pt x="0" y="0"/>
                  </a:moveTo>
                  <a:lnTo>
                    <a:pt x="19227719" y="0"/>
                  </a:lnTo>
                  <a:lnTo>
                    <a:pt x="19227719" y="2181576"/>
                  </a:lnTo>
                  <a:lnTo>
                    <a:pt x="0" y="2181576"/>
                  </a:lnTo>
                  <a:close/>
                </a:path>
              </a:pathLst>
            </a:custGeom>
            <a:blipFill>
              <a:blip r:embed="rId7">
                <a:alphaModFix amt="0"/>
              </a:blip>
              <a:stretch>
                <a:fillRect l="0" t="-121734" r="0" b="-121735"/>
              </a:stretch>
            </a:blipFill>
          </p:spPr>
        </p:sp>
        <p:sp>
          <p:nvSpPr>
            <p:cNvPr name="TextBox 15" id="15"/>
            <p:cNvSpPr txBox="true"/>
            <p:nvPr/>
          </p:nvSpPr>
          <p:spPr>
            <a:xfrm>
              <a:off x="0" y="47625"/>
              <a:ext cx="19227724" cy="2133956"/>
            </a:xfrm>
            <a:prstGeom prst="rect">
              <a:avLst/>
            </a:prstGeom>
          </p:spPr>
          <p:txBody>
            <a:bodyPr anchor="ctr" rtlCol="false" tIns="0" lIns="0" bIns="0" rIns="0"/>
            <a:lstStyle/>
            <a:p>
              <a:pPr algn="r">
                <a:lnSpc>
                  <a:spcPts val="5832"/>
                </a:lnSpc>
              </a:pPr>
              <a:r>
                <a:rPr lang="en-US" sz="5400">
                  <a:solidFill>
                    <a:srgbClr val="FFFFFF"/>
                  </a:solidFill>
                  <a:latin typeface="Trebuchet MS"/>
                  <a:ea typeface="Trebuchet MS"/>
                  <a:cs typeface="Trebuchet MS"/>
                  <a:sym typeface="Trebuchet MS"/>
                </a:rPr>
                <a:t>Section 3</a:t>
              </a:r>
            </a:p>
          </p:txBody>
        </p:sp>
      </p:grpSp>
      <p:sp>
        <p:nvSpPr>
          <p:cNvPr name="TextBox 16" id="16"/>
          <p:cNvSpPr txBox="true"/>
          <p:nvPr/>
        </p:nvSpPr>
        <p:spPr>
          <a:xfrm rot="0">
            <a:off x="1111920" y="6422555"/>
            <a:ext cx="14237913" cy="2436009"/>
          </a:xfrm>
          <a:prstGeom prst="rect">
            <a:avLst/>
          </a:prstGeom>
        </p:spPr>
        <p:txBody>
          <a:bodyPr anchor="t" rtlCol="false" tIns="0" lIns="0" bIns="0" rIns="0">
            <a:spAutoFit/>
          </a:bodyPr>
          <a:lstStyle/>
          <a:p>
            <a:pPr algn="r">
              <a:lnSpc>
                <a:spcPts val="3240"/>
              </a:lnSpc>
            </a:pPr>
            <a:r>
              <a:rPr lang="en-US" sz="3000">
                <a:solidFill>
                  <a:srgbClr val="FFFFFF"/>
                </a:solidFill>
                <a:latin typeface="Trebuchet MS"/>
                <a:ea typeface="Trebuchet MS"/>
                <a:cs typeface="Trebuchet MS"/>
                <a:sym typeface="Trebuchet MS"/>
              </a:rPr>
              <a:t>How is the presentation's content transferable to the Year 10 History classroom?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8296361" cy="1621403"/>
            <a:chOff x="0" y="0"/>
            <a:chExt cx="11061814" cy="2161870"/>
          </a:xfrm>
        </p:grpSpPr>
        <p:sp>
          <p:nvSpPr>
            <p:cNvPr name="Freeform 17" id="17"/>
            <p:cNvSpPr/>
            <p:nvPr/>
          </p:nvSpPr>
          <p:spPr>
            <a:xfrm flipH="false" flipV="false" rot="0">
              <a:off x="0" y="0"/>
              <a:ext cx="11061816" cy="2161876"/>
            </a:xfrm>
            <a:custGeom>
              <a:avLst/>
              <a:gdLst/>
              <a:ahLst/>
              <a:cxnLst/>
              <a:rect r="r" b="b" t="t" l="l"/>
              <a:pathLst>
                <a:path h="2161876" w="11061816">
                  <a:moveTo>
                    <a:pt x="0" y="0"/>
                  </a:moveTo>
                  <a:lnTo>
                    <a:pt x="11061816" y="0"/>
                  </a:lnTo>
                  <a:lnTo>
                    <a:pt x="11061816" y="2161876"/>
                  </a:lnTo>
                  <a:lnTo>
                    <a:pt x="0" y="2161876"/>
                  </a:lnTo>
                  <a:close/>
                </a:path>
              </a:pathLst>
            </a:custGeom>
            <a:blipFill>
              <a:blip r:embed="rId5">
                <a:alphaModFix amt="0"/>
              </a:blip>
              <a:stretch>
                <a:fillRect l="0" t="-49700" r="0" b="-49700"/>
              </a:stretch>
            </a:blipFill>
          </p:spPr>
        </p:sp>
        <p:sp>
          <p:nvSpPr>
            <p:cNvPr name="TextBox 18" id="18"/>
            <p:cNvSpPr txBox="true"/>
            <p:nvPr/>
          </p:nvSpPr>
          <p:spPr>
            <a:xfrm>
              <a:off x="0" y="47625"/>
              <a:ext cx="11061814" cy="2114245"/>
            </a:xfrm>
            <a:prstGeom prst="rect">
              <a:avLst/>
            </a:prstGeom>
          </p:spPr>
          <p:txBody>
            <a:bodyPr anchor="ctr" rtlCol="false" tIns="0" lIns="0" bIns="0" rIns="0"/>
            <a:lstStyle/>
            <a:p>
              <a:pPr algn="l">
                <a:lnSpc>
                  <a:spcPts val="5832"/>
                </a:lnSpc>
              </a:pPr>
              <a:r>
                <a:rPr lang="en-US" sz="5400" b="true">
                  <a:solidFill>
                    <a:srgbClr val="FFFFFF"/>
                  </a:solidFill>
                  <a:latin typeface="Trebuchet MS Bold"/>
                  <a:ea typeface="Trebuchet MS Bold"/>
                  <a:cs typeface="Trebuchet MS Bold"/>
                  <a:sym typeface="Trebuchet MS Bold"/>
                </a:rPr>
                <a:t>Option 1: survival mode</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131274" y="3663334"/>
            <a:ext cx="3357115" cy="1718577"/>
          </a:xfrm>
          <a:prstGeom prst="rect">
            <a:avLst/>
          </a:prstGeom>
        </p:spPr>
        <p:txBody>
          <a:bodyPr anchor="t" rtlCol="false" tIns="0" lIns="0" bIns="0" rIns="0">
            <a:spAutoFit/>
          </a:bodyPr>
          <a:lstStyle/>
          <a:p>
            <a:pPr algn="l">
              <a:lnSpc>
                <a:spcPts val="3240"/>
              </a:lnSpc>
            </a:pPr>
            <a:r>
              <a:rPr lang="en-US" sz="2700">
                <a:solidFill>
                  <a:srgbClr val="FFFFFF"/>
                </a:solidFill>
                <a:latin typeface="Trebuchet MS"/>
                <a:ea typeface="Trebuchet MS"/>
                <a:cs typeface="Trebuchet MS"/>
                <a:sym typeface="Trebuchet MS"/>
              </a:rPr>
              <a:t>Year 10 History in p6 on Friday?</a:t>
            </a:r>
          </a:p>
          <a:p>
            <a:pPr algn="l">
              <a:lnSpc>
                <a:spcPts val="3240"/>
              </a:lnSpc>
            </a:pPr>
          </a:p>
          <a:p>
            <a:pPr algn="l">
              <a:lnSpc>
                <a:spcPts val="3240"/>
              </a:lnSpc>
            </a:pPr>
            <a:r>
              <a:rPr lang="en-US" sz="2700">
                <a:solidFill>
                  <a:srgbClr val="FFFFFF"/>
                </a:solidFill>
                <a:latin typeface="Trebuchet MS"/>
                <a:ea typeface="Trebuchet MS"/>
                <a:cs typeface="Trebuchet MS"/>
                <a:sym typeface="Trebuchet MS"/>
              </a:rPr>
              <a:t>“Survival is success”</a:t>
            </a:r>
          </a:p>
        </p:txBody>
      </p:sp>
      <p:sp>
        <p:nvSpPr>
          <p:cNvPr name="TextBox 22" id="22"/>
          <p:cNvSpPr txBox="true"/>
          <p:nvPr/>
        </p:nvSpPr>
        <p:spPr>
          <a:xfrm rot="0">
            <a:off x="91440" y="5893041"/>
            <a:ext cx="3396948" cy="3878875"/>
          </a:xfrm>
          <a:prstGeom prst="rect">
            <a:avLst/>
          </a:prstGeom>
        </p:spPr>
        <p:txBody>
          <a:bodyPr anchor="t" rtlCol="false" tIns="0" lIns="0" bIns="0" rIns="0">
            <a:spAutoFit/>
          </a:bodyPr>
          <a:lstStyle/>
          <a:p>
            <a:pPr algn="l">
              <a:lnSpc>
                <a:spcPts val="2328"/>
              </a:lnSpc>
            </a:pPr>
            <a:r>
              <a:rPr lang="en-US" sz="2100">
                <a:solidFill>
                  <a:srgbClr val="FFFFFF"/>
                </a:solidFill>
                <a:latin typeface="Trebuchet MS"/>
                <a:ea typeface="Trebuchet MS"/>
                <a:cs typeface="Trebuchet MS"/>
                <a:sym typeface="Trebuchet MS"/>
              </a:rPr>
              <a:t>​Classroom resources and pre-made activities:</a:t>
            </a:r>
          </a:p>
          <a:p>
            <a:pPr algn="l" marL="786765" indent="-262255" lvl="2">
              <a:lnSpc>
                <a:spcPts val="3780"/>
              </a:lnSpc>
              <a:buFont typeface="Arial"/>
              <a:buChar char="⚬"/>
            </a:pPr>
            <a:r>
              <a:rPr lang="en-US" sz="2100">
                <a:solidFill>
                  <a:srgbClr val="FFFFFF"/>
                </a:solidFill>
                <a:latin typeface="Trebuchet MS"/>
                <a:ea typeface="Trebuchet MS"/>
                <a:cs typeface="Trebuchet MS"/>
                <a:sym typeface="Trebuchet MS"/>
              </a:rPr>
              <a:t>Free​</a:t>
            </a:r>
          </a:p>
          <a:p>
            <a:pPr algn="l" marL="786765" indent="-262255" lvl="2">
              <a:lnSpc>
                <a:spcPts val="3780"/>
              </a:lnSpc>
              <a:buFont typeface="Arial"/>
              <a:buChar char="⚬"/>
            </a:pPr>
            <a:r>
              <a:rPr lang="en-US" sz="2100">
                <a:solidFill>
                  <a:srgbClr val="FFFFFF"/>
                </a:solidFill>
                <a:latin typeface="Trebuchet MS"/>
                <a:ea typeface="Trebuchet MS"/>
                <a:cs typeface="Trebuchet MS"/>
                <a:sym typeface="Trebuchet MS"/>
              </a:rPr>
              <a:t>Downloadable</a:t>
            </a:r>
          </a:p>
          <a:p>
            <a:pPr algn="l" marL="786765" indent="-262255" lvl="2">
              <a:lnSpc>
                <a:spcPts val="3780"/>
              </a:lnSpc>
              <a:buFont typeface="Arial"/>
              <a:buChar char="⚬"/>
            </a:pPr>
            <a:r>
              <a:rPr lang="en-US" sz="2100">
                <a:solidFill>
                  <a:srgbClr val="FFFFFF"/>
                </a:solidFill>
                <a:latin typeface="Trebuchet MS"/>
                <a:ea typeface="Trebuchet MS"/>
                <a:cs typeface="Trebuchet MS"/>
                <a:sym typeface="Trebuchet MS"/>
              </a:rPr>
              <a:t>Classroom ready</a:t>
            </a:r>
          </a:p>
          <a:p>
            <a:pPr algn="l" marL="786765" indent="-262255" lvl="2">
              <a:lnSpc>
                <a:spcPts val="3780"/>
              </a:lnSpc>
              <a:buFont typeface="Arial"/>
              <a:buChar char="⚬"/>
            </a:pPr>
            <a:r>
              <a:rPr lang="en-US" sz="2100">
                <a:solidFill>
                  <a:srgbClr val="FFFFFF"/>
                </a:solidFill>
                <a:latin typeface="Trebuchet MS"/>
                <a:ea typeface="Trebuchet MS"/>
                <a:cs typeface="Trebuchet MS"/>
                <a:sym typeface="Trebuchet MS"/>
              </a:rPr>
              <a:t>​Curriculum aligned​</a:t>
            </a:r>
          </a:p>
          <a:p>
            <a:pPr algn="l" marL="786765" indent="-262255" lvl="2">
              <a:lnSpc>
                <a:spcPts val="3780"/>
              </a:lnSpc>
              <a:buFont typeface="Arial"/>
              <a:buChar char="⚬"/>
            </a:pPr>
            <a:r>
              <a:rPr lang="en-US" sz="2100">
                <a:solidFill>
                  <a:srgbClr val="FFFFFF"/>
                </a:solidFill>
                <a:latin typeface="Trebuchet MS"/>
                <a:ea typeface="Trebuchet MS"/>
                <a:cs typeface="Trebuchet MS"/>
                <a:sym typeface="Trebuchet MS"/>
              </a:rPr>
              <a:t>Knowledge rich</a:t>
            </a:r>
          </a:p>
          <a:p>
            <a:pPr algn="l" marL="786765" indent="-262255" lvl="2">
              <a:lnSpc>
                <a:spcPts val="3780"/>
              </a:lnSpc>
              <a:buFont typeface="Arial"/>
              <a:buChar char="⚬"/>
            </a:pPr>
            <a:r>
              <a:rPr lang="en-US" sz="2100">
                <a:solidFill>
                  <a:srgbClr val="FFFFFF"/>
                </a:solidFill>
                <a:latin typeface="Trebuchet MS"/>
                <a:ea typeface="Trebuchet MS"/>
                <a:cs typeface="Trebuchet MS"/>
                <a:sym typeface="Trebuchet MS"/>
              </a:rPr>
              <a:t>Skill focused</a:t>
            </a:r>
          </a:p>
          <a:p>
            <a:pPr algn="l" marL="786765" indent="-262255" lvl="2">
              <a:lnSpc>
                <a:spcPts val="2328"/>
              </a:lnSpc>
            </a:pPr>
          </a:p>
        </p:txBody>
      </p:sp>
      <p:sp>
        <p:nvSpPr>
          <p:cNvPr name="TextBox 23" id="23"/>
          <p:cNvSpPr txBox="true"/>
          <p:nvPr/>
        </p:nvSpPr>
        <p:spPr>
          <a:xfrm rot="0">
            <a:off x="10172700" y="699878"/>
            <a:ext cx="7652385" cy="1718577"/>
          </a:xfrm>
          <a:prstGeom prst="rect">
            <a:avLst/>
          </a:prstGeom>
        </p:spPr>
        <p:txBody>
          <a:bodyPr anchor="t" rtlCol="false" tIns="0" lIns="0" bIns="0" rIns="0">
            <a:spAutoFit/>
          </a:bodyPr>
          <a:lstStyle/>
          <a:p>
            <a:pPr algn="ctr">
              <a:lnSpc>
                <a:spcPts val="3240"/>
              </a:lnSpc>
            </a:pPr>
            <a:r>
              <a:rPr lang="en-US" sz="2700" b="true">
                <a:solidFill>
                  <a:srgbClr val="FFFFFF"/>
                </a:solidFill>
                <a:latin typeface="Trebuchet MS Bold"/>
                <a:ea typeface="Trebuchet MS Bold"/>
                <a:cs typeface="Trebuchet MS Bold"/>
                <a:sym typeface="Trebuchet MS Bold"/>
              </a:rPr>
              <a:t>Curriculum Resources</a:t>
            </a:r>
          </a:p>
          <a:p>
            <a:pPr algn="l">
              <a:lnSpc>
                <a:spcPts val="3240"/>
              </a:lnSpc>
            </a:pPr>
            <a:r>
              <a:rPr lang="en-US" sz="2700">
                <a:solidFill>
                  <a:srgbClr val="FFFFFF"/>
                </a:solidFill>
                <a:latin typeface="Trebuchet MS"/>
                <a:ea typeface="Trebuchet MS"/>
                <a:cs typeface="Trebuchet MS"/>
                <a:sym typeface="Trebuchet MS"/>
              </a:rPr>
              <a:t>​</a:t>
            </a:r>
          </a:p>
          <a:p>
            <a:pPr algn="l">
              <a:lnSpc>
                <a:spcPts val="3240"/>
              </a:lnSpc>
            </a:pPr>
            <a:r>
              <a:rPr lang="en-US" sz="2700" u="sng">
                <a:solidFill>
                  <a:srgbClr val="4BF7ED"/>
                </a:solidFill>
                <a:latin typeface="Trebuchet MS"/>
                <a:ea typeface="Trebuchet MS"/>
                <a:cs typeface="Trebuchet MS"/>
                <a:sym typeface="Trebuchet MS"/>
                <a:hlinkClick r:id="rId6" tooltip="https://www.robertmenziesinstitute.org.au/research-learning/learning/curriculum-material/"/>
              </a:rPr>
              <a:t>https://www.robertmenziesinstitute.org.au/research-learning/learning/curriculum-material/</a:t>
            </a:r>
          </a:p>
        </p:txBody>
      </p:sp>
      <p:grpSp>
        <p:nvGrpSpPr>
          <p:cNvPr name="Group 24" id="24"/>
          <p:cNvGrpSpPr/>
          <p:nvPr/>
        </p:nvGrpSpPr>
        <p:grpSpPr>
          <a:xfrm rot="0">
            <a:off x="3763651" y="3265113"/>
            <a:ext cx="4573372" cy="6488240"/>
            <a:chOff x="0" y="0"/>
            <a:chExt cx="6097829" cy="8650986"/>
          </a:xfrm>
        </p:grpSpPr>
        <p:sp>
          <p:nvSpPr>
            <p:cNvPr name="Freeform 25" id="25" descr="A blue and white poster with a picture of men and a qr code  AI-generated content may be incorrect."/>
            <p:cNvSpPr/>
            <p:nvPr/>
          </p:nvSpPr>
          <p:spPr>
            <a:xfrm flipH="false" flipV="false" rot="0">
              <a:off x="0" y="0"/>
              <a:ext cx="6097778" cy="8650986"/>
            </a:xfrm>
            <a:custGeom>
              <a:avLst/>
              <a:gdLst/>
              <a:ahLst/>
              <a:cxnLst/>
              <a:rect r="r" b="b" t="t" l="l"/>
              <a:pathLst>
                <a:path h="8650986" w="6097778">
                  <a:moveTo>
                    <a:pt x="0" y="0"/>
                  </a:moveTo>
                  <a:lnTo>
                    <a:pt x="6097778" y="0"/>
                  </a:lnTo>
                  <a:lnTo>
                    <a:pt x="6097778" y="8650986"/>
                  </a:lnTo>
                  <a:lnTo>
                    <a:pt x="0" y="8650986"/>
                  </a:lnTo>
                  <a:lnTo>
                    <a:pt x="0" y="0"/>
                  </a:lnTo>
                  <a:close/>
                </a:path>
              </a:pathLst>
            </a:custGeom>
            <a:blipFill>
              <a:blip r:embed="rId7"/>
              <a:stretch>
                <a:fillRect l="0" t="-26" r="0" b="-26"/>
              </a:stretch>
            </a:blipFill>
          </p:spPr>
        </p:sp>
      </p:grpSp>
      <p:grpSp>
        <p:nvGrpSpPr>
          <p:cNvPr name="Group 26" id="26"/>
          <p:cNvGrpSpPr/>
          <p:nvPr/>
        </p:nvGrpSpPr>
        <p:grpSpPr>
          <a:xfrm rot="0">
            <a:off x="3735076" y="7253126"/>
            <a:ext cx="1947843" cy="275673"/>
            <a:chOff x="0" y="0"/>
            <a:chExt cx="2597125" cy="367563"/>
          </a:xfrm>
        </p:grpSpPr>
        <p:sp>
          <p:nvSpPr>
            <p:cNvPr name="Freeform 27" id="27"/>
            <p:cNvSpPr/>
            <p:nvPr/>
          </p:nvSpPr>
          <p:spPr>
            <a:xfrm flipH="false" flipV="false" rot="0">
              <a:off x="0" y="0"/>
              <a:ext cx="2597150" cy="367538"/>
            </a:xfrm>
            <a:custGeom>
              <a:avLst/>
              <a:gdLst/>
              <a:ahLst/>
              <a:cxnLst/>
              <a:rect r="r" b="b" t="t" l="l"/>
              <a:pathLst>
                <a:path h="367538" w="2597150">
                  <a:moveTo>
                    <a:pt x="0" y="183769"/>
                  </a:moveTo>
                  <a:lnTo>
                    <a:pt x="38100" y="183769"/>
                  </a:lnTo>
                  <a:lnTo>
                    <a:pt x="0" y="183769"/>
                  </a:lnTo>
                  <a:cubicBezTo>
                    <a:pt x="0" y="167259"/>
                    <a:pt x="7239" y="153924"/>
                    <a:pt x="15367" y="144399"/>
                  </a:cubicBezTo>
                  <a:cubicBezTo>
                    <a:pt x="93218" y="53594"/>
                    <a:pt x="658114" y="0"/>
                    <a:pt x="1298575" y="0"/>
                  </a:cubicBezTo>
                  <a:cubicBezTo>
                    <a:pt x="1939036" y="0"/>
                    <a:pt x="2503805" y="53594"/>
                    <a:pt x="2581783" y="144399"/>
                  </a:cubicBezTo>
                  <a:cubicBezTo>
                    <a:pt x="2589911" y="153924"/>
                    <a:pt x="2597150" y="167259"/>
                    <a:pt x="2597150" y="183769"/>
                  </a:cubicBezTo>
                  <a:lnTo>
                    <a:pt x="2559050" y="183769"/>
                  </a:lnTo>
                  <a:lnTo>
                    <a:pt x="2597150" y="183769"/>
                  </a:lnTo>
                  <a:cubicBezTo>
                    <a:pt x="2597150" y="200279"/>
                    <a:pt x="2589911" y="213614"/>
                    <a:pt x="2581783" y="223139"/>
                  </a:cubicBezTo>
                  <a:cubicBezTo>
                    <a:pt x="2503932" y="313944"/>
                    <a:pt x="1939036" y="367538"/>
                    <a:pt x="1298575" y="367538"/>
                  </a:cubicBezTo>
                  <a:lnTo>
                    <a:pt x="1298575" y="329438"/>
                  </a:lnTo>
                  <a:lnTo>
                    <a:pt x="1298575" y="367538"/>
                  </a:lnTo>
                  <a:cubicBezTo>
                    <a:pt x="658114" y="367538"/>
                    <a:pt x="93345" y="313944"/>
                    <a:pt x="15367" y="223139"/>
                  </a:cubicBezTo>
                  <a:cubicBezTo>
                    <a:pt x="7239" y="213614"/>
                    <a:pt x="0" y="200279"/>
                    <a:pt x="0" y="183769"/>
                  </a:cubicBezTo>
                  <a:lnTo>
                    <a:pt x="38100" y="183769"/>
                  </a:lnTo>
                  <a:lnTo>
                    <a:pt x="76200" y="183769"/>
                  </a:lnTo>
                  <a:lnTo>
                    <a:pt x="38100" y="183769"/>
                  </a:lnTo>
                  <a:lnTo>
                    <a:pt x="0" y="183769"/>
                  </a:lnTo>
                  <a:moveTo>
                    <a:pt x="76200" y="183769"/>
                  </a:moveTo>
                  <a:cubicBezTo>
                    <a:pt x="76200" y="204851"/>
                    <a:pt x="59182" y="221869"/>
                    <a:pt x="38100" y="221869"/>
                  </a:cubicBezTo>
                  <a:cubicBezTo>
                    <a:pt x="17018" y="221869"/>
                    <a:pt x="0" y="204851"/>
                    <a:pt x="0" y="183769"/>
                  </a:cubicBezTo>
                  <a:cubicBezTo>
                    <a:pt x="0" y="162687"/>
                    <a:pt x="17018" y="145669"/>
                    <a:pt x="38100" y="145669"/>
                  </a:cubicBezTo>
                  <a:cubicBezTo>
                    <a:pt x="59182" y="145669"/>
                    <a:pt x="76200" y="162687"/>
                    <a:pt x="76200" y="183769"/>
                  </a:cubicBezTo>
                  <a:cubicBezTo>
                    <a:pt x="76200" y="180848"/>
                    <a:pt x="72898" y="173101"/>
                    <a:pt x="73279" y="173482"/>
                  </a:cubicBezTo>
                  <a:cubicBezTo>
                    <a:pt x="121666" y="229997"/>
                    <a:pt x="631825" y="291338"/>
                    <a:pt x="1298575" y="291338"/>
                  </a:cubicBezTo>
                  <a:cubicBezTo>
                    <a:pt x="1965325" y="291338"/>
                    <a:pt x="2475484" y="229997"/>
                    <a:pt x="2523871" y="173482"/>
                  </a:cubicBezTo>
                  <a:cubicBezTo>
                    <a:pt x="2524125" y="173101"/>
                    <a:pt x="2520950" y="180848"/>
                    <a:pt x="2520950" y="183769"/>
                  </a:cubicBezTo>
                  <a:cubicBezTo>
                    <a:pt x="2520950" y="186690"/>
                    <a:pt x="2524252" y="194437"/>
                    <a:pt x="2523871" y="194056"/>
                  </a:cubicBezTo>
                  <a:cubicBezTo>
                    <a:pt x="2475484" y="137541"/>
                    <a:pt x="1965452" y="76200"/>
                    <a:pt x="1298575" y="76200"/>
                  </a:cubicBezTo>
                  <a:lnTo>
                    <a:pt x="1298575" y="38100"/>
                  </a:lnTo>
                  <a:lnTo>
                    <a:pt x="1298575" y="76200"/>
                  </a:lnTo>
                  <a:cubicBezTo>
                    <a:pt x="631698" y="76200"/>
                    <a:pt x="121666" y="137541"/>
                    <a:pt x="73279" y="194056"/>
                  </a:cubicBezTo>
                  <a:cubicBezTo>
                    <a:pt x="73025" y="194437"/>
                    <a:pt x="76200" y="186690"/>
                    <a:pt x="76200" y="183769"/>
                  </a:cubicBezTo>
                  <a:close/>
                </a:path>
              </a:pathLst>
            </a:custGeom>
            <a:solidFill>
              <a:srgbClr val="D666F9"/>
            </a:solidFill>
          </p:spPr>
        </p:sp>
      </p:grpSp>
      <p:grpSp>
        <p:nvGrpSpPr>
          <p:cNvPr name="Group 28" id="28"/>
          <p:cNvGrpSpPr/>
          <p:nvPr/>
        </p:nvGrpSpPr>
        <p:grpSpPr>
          <a:xfrm rot="0">
            <a:off x="3735076" y="8736301"/>
            <a:ext cx="2546785" cy="275673"/>
            <a:chOff x="0" y="0"/>
            <a:chExt cx="3395713" cy="367563"/>
          </a:xfrm>
        </p:grpSpPr>
        <p:sp>
          <p:nvSpPr>
            <p:cNvPr name="Freeform 29" id="29"/>
            <p:cNvSpPr/>
            <p:nvPr/>
          </p:nvSpPr>
          <p:spPr>
            <a:xfrm flipH="false" flipV="false" rot="0">
              <a:off x="0" y="0"/>
              <a:ext cx="3395726" cy="367538"/>
            </a:xfrm>
            <a:custGeom>
              <a:avLst/>
              <a:gdLst/>
              <a:ahLst/>
              <a:cxnLst/>
              <a:rect r="r" b="b" t="t" l="l"/>
              <a:pathLst>
                <a:path h="367538" w="3395726">
                  <a:moveTo>
                    <a:pt x="0" y="183769"/>
                  </a:moveTo>
                  <a:lnTo>
                    <a:pt x="38100" y="183769"/>
                  </a:lnTo>
                  <a:lnTo>
                    <a:pt x="0" y="183769"/>
                  </a:lnTo>
                  <a:cubicBezTo>
                    <a:pt x="0" y="165100"/>
                    <a:pt x="9906" y="151257"/>
                    <a:pt x="18669" y="142875"/>
                  </a:cubicBezTo>
                  <a:cubicBezTo>
                    <a:pt x="110109" y="54864"/>
                    <a:pt x="845312" y="0"/>
                    <a:pt x="1697863" y="0"/>
                  </a:cubicBezTo>
                  <a:cubicBezTo>
                    <a:pt x="2550414" y="0"/>
                    <a:pt x="3285490" y="54864"/>
                    <a:pt x="3377057" y="142875"/>
                  </a:cubicBezTo>
                  <a:cubicBezTo>
                    <a:pt x="3385820" y="151257"/>
                    <a:pt x="3395726" y="164973"/>
                    <a:pt x="3395726" y="183769"/>
                  </a:cubicBezTo>
                  <a:lnTo>
                    <a:pt x="3357626" y="183769"/>
                  </a:lnTo>
                  <a:lnTo>
                    <a:pt x="3395726" y="183769"/>
                  </a:lnTo>
                  <a:cubicBezTo>
                    <a:pt x="3395726" y="202438"/>
                    <a:pt x="3385820" y="216281"/>
                    <a:pt x="3377057" y="224663"/>
                  </a:cubicBezTo>
                  <a:cubicBezTo>
                    <a:pt x="3285490" y="312674"/>
                    <a:pt x="2550287" y="367538"/>
                    <a:pt x="1697863" y="367538"/>
                  </a:cubicBezTo>
                  <a:lnTo>
                    <a:pt x="1697863" y="329438"/>
                  </a:lnTo>
                  <a:lnTo>
                    <a:pt x="1697863" y="367538"/>
                  </a:lnTo>
                  <a:cubicBezTo>
                    <a:pt x="845439" y="367538"/>
                    <a:pt x="110236" y="312674"/>
                    <a:pt x="18669" y="224663"/>
                  </a:cubicBezTo>
                  <a:cubicBezTo>
                    <a:pt x="9906" y="216281"/>
                    <a:pt x="0" y="202565"/>
                    <a:pt x="0" y="183769"/>
                  </a:cubicBezTo>
                  <a:lnTo>
                    <a:pt x="38100" y="183769"/>
                  </a:lnTo>
                  <a:lnTo>
                    <a:pt x="76200" y="183769"/>
                  </a:lnTo>
                  <a:lnTo>
                    <a:pt x="38100" y="183769"/>
                  </a:lnTo>
                  <a:lnTo>
                    <a:pt x="0" y="183769"/>
                  </a:lnTo>
                  <a:moveTo>
                    <a:pt x="76200" y="183769"/>
                  </a:moveTo>
                  <a:cubicBezTo>
                    <a:pt x="76200" y="204851"/>
                    <a:pt x="59182" y="221869"/>
                    <a:pt x="38100" y="221869"/>
                  </a:cubicBezTo>
                  <a:cubicBezTo>
                    <a:pt x="17018" y="221869"/>
                    <a:pt x="0" y="204851"/>
                    <a:pt x="0" y="183769"/>
                  </a:cubicBezTo>
                  <a:cubicBezTo>
                    <a:pt x="0" y="162687"/>
                    <a:pt x="17018" y="145669"/>
                    <a:pt x="38100" y="145669"/>
                  </a:cubicBezTo>
                  <a:cubicBezTo>
                    <a:pt x="59182" y="145669"/>
                    <a:pt x="76200" y="162687"/>
                    <a:pt x="76200" y="183769"/>
                  </a:cubicBezTo>
                  <a:cubicBezTo>
                    <a:pt x="76200" y="178943"/>
                    <a:pt x="71374" y="169672"/>
                    <a:pt x="71501" y="169672"/>
                  </a:cubicBezTo>
                  <a:cubicBezTo>
                    <a:pt x="134239" y="229997"/>
                    <a:pt x="820166" y="291338"/>
                    <a:pt x="1697863" y="291338"/>
                  </a:cubicBezTo>
                  <a:cubicBezTo>
                    <a:pt x="2575560" y="291338"/>
                    <a:pt x="3261614" y="229997"/>
                    <a:pt x="3324225" y="169672"/>
                  </a:cubicBezTo>
                  <a:cubicBezTo>
                    <a:pt x="3324352" y="169545"/>
                    <a:pt x="3319526" y="178943"/>
                    <a:pt x="3319526" y="183769"/>
                  </a:cubicBezTo>
                  <a:cubicBezTo>
                    <a:pt x="3319526" y="188595"/>
                    <a:pt x="3324352" y="197866"/>
                    <a:pt x="3324225" y="197866"/>
                  </a:cubicBezTo>
                  <a:cubicBezTo>
                    <a:pt x="3261487" y="137541"/>
                    <a:pt x="2575560" y="76200"/>
                    <a:pt x="1697863" y="76200"/>
                  </a:cubicBezTo>
                  <a:lnTo>
                    <a:pt x="1697863" y="38100"/>
                  </a:lnTo>
                  <a:lnTo>
                    <a:pt x="1697863" y="76200"/>
                  </a:lnTo>
                  <a:cubicBezTo>
                    <a:pt x="820039" y="76200"/>
                    <a:pt x="134112" y="137541"/>
                    <a:pt x="71501" y="197866"/>
                  </a:cubicBezTo>
                  <a:cubicBezTo>
                    <a:pt x="71374" y="197993"/>
                    <a:pt x="76200" y="188595"/>
                    <a:pt x="76200" y="183769"/>
                  </a:cubicBezTo>
                  <a:close/>
                </a:path>
              </a:pathLst>
            </a:custGeom>
            <a:solidFill>
              <a:srgbClr val="D666F9"/>
            </a:solidFill>
          </p:spPr>
        </p:sp>
      </p:grpSp>
      <p:grpSp>
        <p:nvGrpSpPr>
          <p:cNvPr name="Group 30" id="30"/>
          <p:cNvGrpSpPr/>
          <p:nvPr/>
        </p:nvGrpSpPr>
        <p:grpSpPr>
          <a:xfrm rot="0">
            <a:off x="3735076" y="7947203"/>
            <a:ext cx="1569958" cy="249574"/>
            <a:chOff x="0" y="0"/>
            <a:chExt cx="2093277" cy="332765"/>
          </a:xfrm>
        </p:grpSpPr>
        <p:sp>
          <p:nvSpPr>
            <p:cNvPr name="Freeform 31" id="31"/>
            <p:cNvSpPr/>
            <p:nvPr/>
          </p:nvSpPr>
          <p:spPr>
            <a:xfrm flipH="false" flipV="false" rot="0">
              <a:off x="0" y="0"/>
              <a:ext cx="2093214" cy="332867"/>
            </a:xfrm>
            <a:custGeom>
              <a:avLst/>
              <a:gdLst/>
              <a:ahLst/>
              <a:cxnLst/>
              <a:rect r="r" b="b" t="t" l="l"/>
              <a:pathLst>
                <a:path h="332867" w="2093214">
                  <a:moveTo>
                    <a:pt x="0" y="166370"/>
                  </a:moveTo>
                  <a:lnTo>
                    <a:pt x="38100" y="166370"/>
                  </a:lnTo>
                  <a:lnTo>
                    <a:pt x="0" y="166370"/>
                  </a:lnTo>
                  <a:cubicBezTo>
                    <a:pt x="0" y="149479"/>
                    <a:pt x="7620" y="136017"/>
                    <a:pt x="15875" y="126619"/>
                  </a:cubicBezTo>
                  <a:cubicBezTo>
                    <a:pt x="86995" y="46101"/>
                    <a:pt x="540004" y="0"/>
                    <a:pt x="1046607" y="0"/>
                  </a:cubicBezTo>
                  <a:lnTo>
                    <a:pt x="1046607" y="38100"/>
                  </a:lnTo>
                  <a:lnTo>
                    <a:pt x="1046607" y="76200"/>
                  </a:lnTo>
                  <a:lnTo>
                    <a:pt x="1046607" y="38100"/>
                  </a:lnTo>
                  <a:lnTo>
                    <a:pt x="1046607" y="0"/>
                  </a:lnTo>
                  <a:cubicBezTo>
                    <a:pt x="1553210" y="0"/>
                    <a:pt x="2006219" y="46101"/>
                    <a:pt x="2077339" y="126619"/>
                  </a:cubicBezTo>
                  <a:cubicBezTo>
                    <a:pt x="2085594" y="136017"/>
                    <a:pt x="2093214" y="149479"/>
                    <a:pt x="2093214" y="166370"/>
                  </a:cubicBezTo>
                  <a:cubicBezTo>
                    <a:pt x="2093214" y="183261"/>
                    <a:pt x="2085594" y="196723"/>
                    <a:pt x="2077339" y="206121"/>
                  </a:cubicBezTo>
                  <a:cubicBezTo>
                    <a:pt x="2006219" y="286639"/>
                    <a:pt x="1553210" y="332867"/>
                    <a:pt x="1046607" y="332867"/>
                  </a:cubicBezTo>
                  <a:lnTo>
                    <a:pt x="1046607" y="294767"/>
                  </a:lnTo>
                  <a:lnTo>
                    <a:pt x="1046607" y="332867"/>
                  </a:lnTo>
                  <a:cubicBezTo>
                    <a:pt x="540004" y="332867"/>
                    <a:pt x="86995" y="286766"/>
                    <a:pt x="15875" y="206248"/>
                  </a:cubicBezTo>
                  <a:cubicBezTo>
                    <a:pt x="7620" y="196723"/>
                    <a:pt x="0" y="183261"/>
                    <a:pt x="0" y="166370"/>
                  </a:cubicBezTo>
                  <a:lnTo>
                    <a:pt x="38100" y="166370"/>
                  </a:lnTo>
                  <a:lnTo>
                    <a:pt x="76200" y="166370"/>
                  </a:lnTo>
                  <a:lnTo>
                    <a:pt x="38100" y="166370"/>
                  </a:lnTo>
                  <a:lnTo>
                    <a:pt x="0" y="166370"/>
                  </a:lnTo>
                  <a:moveTo>
                    <a:pt x="76200" y="166370"/>
                  </a:moveTo>
                  <a:cubicBezTo>
                    <a:pt x="76200" y="187452"/>
                    <a:pt x="59182" y="204470"/>
                    <a:pt x="38100" y="204470"/>
                  </a:cubicBezTo>
                  <a:cubicBezTo>
                    <a:pt x="17018" y="204470"/>
                    <a:pt x="0" y="187452"/>
                    <a:pt x="0" y="166370"/>
                  </a:cubicBezTo>
                  <a:cubicBezTo>
                    <a:pt x="0" y="145288"/>
                    <a:pt x="17018" y="128270"/>
                    <a:pt x="38100" y="128270"/>
                  </a:cubicBezTo>
                  <a:cubicBezTo>
                    <a:pt x="59182" y="128270"/>
                    <a:pt x="76200" y="145288"/>
                    <a:pt x="76200" y="166370"/>
                  </a:cubicBezTo>
                  <a:cubicBezTo>
                    <a:pt x="76200" y="163195"/>
                    <a:pt x="72771" y="155321"/>
                    <a:pt x="73025" y="155575"/>
                  </a:cubicBezTo>
                  <a:cubicBezTo>
                    <a:pt x="114935" y="203200"/>
                    <a:pt x="516255" y="256540"/>
                    <a:pt x="1046607" y="256540"/>
                  </a:cubicBezTo>
                  <a:cubicBezTo>
                    <a:pt x="1576959" y="256540"/>
                    <a:pt x="1978279" y="203073"/>
                    <a:pt x="2020189" y="155575"/>
                  </a:cubicBezTo>
                  <a:cubicBezTo>
                    <a:pt x="2020443" y="155321"/>
                    <a:pt x="2017014" y="163195"/>
                    <a:pt x="2017014" y="166370"/>
                  </a:cubicBezTo>
                  <a:lnTo>
                    <a:pt x="2055114" y="166370"/>
                  </a:lnTo>
                  <a:lnTo>
                    <a:pt x="2017014" y="166370"/>
                  </a:lnTo>
                  <a:cubicBezTo>
                    <a:pt x="2017014" y="169545"/>
                    <a:pt x="2020443" y="177419"/>
                    <a:pt x="2020189" y="177165"/>
                  </a:cubicBezTo>
                  <a:cubicBezTo>
                    <a:pt x="1978279" y="129540"/>
                    <a:pt x="1577086" y="76200"/>
                    <a:pt x="1046607" y="76200"/>
                  </a:cubicBezTo>
                  <a:cubicBezTo>
                    <a:pt x="1025525" y="76200"/>
                    <a:pt x="1008507" y="59182"/>
                    <a:pt x="1008507" y="38100"/>
                  </a:cubicBezTo>
                  <a:cubicBezTo>
                    <a:pt x="1008507" y="17018"/>
                    <a:pt x="1025525" y="0"/>
                    <a:pt x="1046607" y="0"/>
                  </a:cubicBezTo>
                  <a:cubicBezTo>
                    <a:pt x="1067689" y="0"/>
                    <a:pt x="1084707" y="17018"/>
                    <a:pt x="1084707" y="38100"/>
                  </a:cubicBezTo>
                  <a:cubicBezTo>
                    <a:pt x="1084707" y="59182"/>
                    <a:pt x="1067689" y="76200"/>
                    <a:pt x="1046607" y="76200"/>
                  </a:cubicBezTo>
                  <a:cubicBezTo>
                    <a:pt x="516128" y="76200"/>
                    <a:pt x="114935" y="129667"/>
                    <a:pt x="73025" y="177165"/>
                  </a:cubicBezTo>
                  <a:cubicBezTo>
                    <a:pt x="72771" y="177419"/>
                    <a:pt x="76200" y="169545"/>
                    <a:pt x="76200" y="166370"/>
                  </a:cubicBezTo>
                  <a:close/>
                </a:path>
              </a:pathLst>
            </a:custGeom>
            <a:solidFill>
              <a:srgbClr val="D666F9"/>
            </a:solidFill>
          </p:spPr>
        </p:sp>
      </p:grpSp>
      <p:grpSp>
        <p:nvGrpSpPr>
          <p:cNvPr name="Group 32" id="32"/>
          <p:cNvGrpSpPr/>
          <p:nvPr/>
        </p:nvGrpSpPr>
        <p:grpSpPr>
          <a:xfrm rot="0">
            <a:off x="12722771" y="3269151"/>
            <a:ext cx="5030000" cy="6484191"/>
            <a:chOff x="0" y="0"/>
            <a:chExt cx="6706667" cy="8645588"/>
          </a:xfrm>
        </p:grpSpPr>
        <p:sp>
          <p:nvSpPr>
            <p:cNvPr name="Freeform 33" id="33" descr="A screenshot of a computer  Description automatically generated"/>
            <p:cNvSpPr/>
            <p:nvPr/>
          </p:nvSpPr>
          <p:spPr>
            <a:xfrm flipH="false" flipV="false" rot="0">
              <a:off x="0" y="0"/>
              <a:ext cx="6706616" cy="8645652"/>
            </a:xfrm>
            <a:custGeom>
              <a:avLst/>
              <a:gdLst/>
              <a:ahLst/>
              <a:cxnLst/>
              <a:rect r="r" b="b" t="t" l="l"/>
              <a:pathLst>
                <a:path h="8645652" w="6706616">
                  <a:moveTo>
                    <a:pt x="0" y="0"/>
                  </a:moveTo>
                  <a:lnTo>
                    <a:pt x="6706616" y="0"/>
                  </a:lnTo>
                  <a:lnTo>
                    <a:pt x="6706616" y="8645652"/>
                  </a:lnTo>
                  <a:lnTo>
                    <a:pt x="0" y="8645652"/>
                  </a:lnTo>
                  <a:lnTo>
                    <a:pt x="0" y="0"/>
                  </a:lnTo>
                  <a:close/>
                </a:path>
              </a:pathLst>
            </a:custGeom>
            <a:blipFill>
              <a:blip r:embed="rId8"/>
              <a:stretch>
                <a:fillRect l="0" t="-31" r="0" b="-31"/>
              </a:stretch>
            </a:blipFill>
          </p:spPr>
        </p:sp>
      </p:grpSp>
      <p:grpSp>
        <p:nvGrpSpPr>
          <p:cNvPr name="Group 34" id="34"/>
          <p:cNvGrpSpPr/>
          <p:nvPr/>
        </p:nvGrpSpPr>
        <p:grpSpPr>
          <a:xfrm rot="0">
            <a:off x="16024717" y="4714989"/>
            <a:ext cx="1756629" cy="1460716"/>
            <a:chOff x="0" y="0"/>
            <a:chExt cx="2342172" cy="1947621"/>
          </a:xfrm>
        </p:grpSpPr>
        <p:sp>
          <p:nvSpPr>
            <p:cNvPr name="Freeform 35" id="35"/>
            <p:cNvSpPr/>
            <p:nvPr/>
          </p:nvSpPr>
          <p:spPr>
            <a:xfrm flipH="false" flipV="false" rot="0">
              <a:off x="0" y="0"/>
              <a:ext cx="2342134" cy="1947672"/>
            </a:xfrm>
            <a:custGeom>
              <a:avLst/>
              <a:gdLst/>
              <a:ahLst/>
              <a:cxnLst/>
              <a:rect r="r" b="b" t="t" l="l"/>
              <a:pathLst>
                <a:path h="1947672" w="2342134">
                  <a:moveTo>
                    <a:pt x="0" y="973836"/>
                  </a:moveTo>
                  <a:cubicBezTo>
                    <a:pt x="0" y="429514"/>
                    <a:pt x="531495" y="0"/>
                    <a:pt x="1171067" y="0"/>
                  </a:cubicBezTo>
                  <a:cubicBezTo>
                    <a:pt x="1810639" y="0"/>
                    <a:pt x="2342134" y="429514"/>
                    <a:pt x="2342134" y="973836"/>
                  </a:cubicBezTo>
                  <a:lnTo>
                    <a:pt x="2304034" y="973836"/>
                  </a:lnTo>
                  <a:lnTo>
                    <a:pt x="2342134" y="973836"/>
                  </a:lnTo>
                  <a:cubicBezTo>
                    <a:pt x="2342134" y="1518158"/>
                    <a:pt x="1810639" y="1947672"/>
                    <a:pt x="1171067" y="1947672"/>
                  </a:cubicBezTo>
                  <a:lnTo>
                    <a:pt x="1171067" y="1909572"/>
                  </a:lnTo>
                  <a:lnTo>
                    <a:pt x="1171067" y="1947672"/>
                  </a:lnTo>
                  <a:cubicBezTo>
                    <a:pt x="531495" y="1947672"/>
                    <a:pt x="0" y="1518158"/>
                    <a:pt x="0" y="973836"/>
                  </a:cubicBezTo>
                  <a:lnTo>
                    <a:pt x="38100" y="973836"/>
                  </a:lnTo>
                  <a:lnTo>
                    <a:pt x="76200" y="973836"/>
                  </a:lnTo>
                  <a:lnTo>
                    <a:pt x="38100" y="973836"/>
                  </a:lnTo>
                  <a:lnTo>
                    <a:pt x="0" y="973836"/>
                  </a:lnTo>
                  <a:moveTo>
                    <a:pt x="76200" y="973836"/>
                  </a:moveTo>
                  <a:cubicBezTo>
                    <a:pt x="76200" y="994918"/>
                    <a:pt x="59182" y="1011936"/>
                    <a:pt x="38100" y="1011936"/>
                  </a:cubicBezTo>
                  <a:cubicBezTo>
                    <a:pt x="17018" y="1011936"/>
                    <a:pt x="0" y="994918"/>
                    <a:pt x="0" y="973836"/>
                  </a:cubicBezTo>
                  <a:cubicBezTo>
                    <a:pt x="0" y="952754"/>
                    <a:pt x="17018" y="935736"/>
                    <a:pt x="38100" y="935736"/>
                  </a:cubicBezTo>
                  <a:cubicBezTo>
                    <a:pt x="59182" y="935736"/>
                    <a:pt x="76200" y="952754"/>
                    <a:pt x="76200" y="973836"/>
                  </a:cubicBezTo>
                  <a:cubicBezTo>
                    <a:pt x="76200" y="1463040"/>
                    <a:pt x="559308" y="1871472"/>
                    <a:pt x="1171067" y="1871472"/>
                  </a:cubicBezTo>
                  <a:cubicBezTo>
                    <a:pt x="1782826" y="1871472"/>
                    <a:pt x="2265934" y="1463040"/>
                    <a:pt x="2265934" y="973836"/>
                  </a:cubicBezTo>
                  <a:cubicBezTo>
                    <a:pt x="2265934" y="484632"/>
                    <a:pt x="1782953" y="76200"/>
                    <a:pt x="1171067" y="76200"/>
                  </a:cubicBezTo>
                  <a:lnTo>
                    <a:pt x="1171067" y="38100"/>
                  </a:lnTo>
                  <a:lnTo>
                    <a:pt x="1171067" y="76200"/>
                  </a:lnTo>
                  <a:cubicBezTo>
                    <a:pt x="559308" y="76200"/>
                    <a:pt x="76200" y="484632"/>
                    <a:pt x="76200" y="973836"/>
                  </a:cubicBezTo>
                  <a:close/>
                </a:path>
              </a:pathLst>
            </a:custGeom>
            <a:solidFill>
              <a:srgbClr val="D666F9"/>
            </a:solidFill>
          </p:spPr>
        </p:sp>
      </p:grpSp>
      <p:grpSp>
        <p:nvGrpSpPr>
          <p:cNvPr name="Group 36" id="36"/>
          <p:cNvGrpSpPr/>
          <p:nvPr/>
        </p:nvGrpSpPr>
        <p:grpSpPr>
          <a:xfrm rot="0">
            <a:off x="12796295" y="6660613"/>
            <a:ext cx="1756629" cy="1460716"/>
            <a:chOff x="0" y="0"/>
            <a:chExt cx="2342172" cy="1947621"/>
          </a:xfrm>
        </p:grpSpPr>
        <p:sp>
          <p:nvSpPr>
            <p:cNvPr name="Freeform 37" id="37"/>
            <p:cNvSpPr/>
            <p:nvPr/>
          </p:nvSpPr>
          <p:spPr>
            <a:xfrm flipH="false" flipV="false" rot="0">
              <a:off x="0" y="0"/>
              <a:ext cx="2342134" cy="1947672"/>
            </a:xfrm>
            <a:custGeom>
              <a:avLst/>
              <a:gdLst/>
              <a:ahLst/>
              <a:cxnLst/>
              <a:rect r="r" b="b" t="t" l="l"/>
              <a:pathLst>
                <a:path h="1947672" w="2342134">
                  <a:moveTo>
                    <a:pt x="0" y="973836"/>
                  </a:moveTo>
                  <a:cubicBezTo>
                    <a:pt x="0" y="429514"/>
                    <a:pt x="531495" y="0"/>
                    <a:pt x="1171067" y="0"/>
                  </a:cubicBezTo>
                  <a:cubicBezTo>
                    <a:pt x="1810639" y="0"/>
                    <a:pt x="2342134" y="429514"/>
                    <a:pt x="2342134" y="973836"/>
                  </a:cubicBezTo>
                  <a:lnTo>
                    <a:pt x="2304034" y="973836"/>
                  </a:lnTo>
                  <a:lnTo>
                    <a:pt x="2342134" y="973836"/>
                  </a:lnTo>
                  <a:cubicBezTo>
                    <a:pt x="2342134" y="1518158"/>
                    <a:pt x="1810639" y="1947672"/>
                    <a:pt x="1171067" y="1947672"/>
                  </a:cubicBezTo>
                  <a:lnTo>
                    <a:pt x="1171067" y="1909572"/>
                  </a:lnTo>
                  <a:lnTo>
                    <a:pt x="1171067" y="1947672"/>
                  </a:lnTo>
                  <a:cubicBezTo>
                    <a:pt x="531495" y="1947672"/>
                    <a:pt x="0" y="1518158"/>
                    <a:pt x="0" y="973836"/>
                  </a:cubicBezTo>
                  <a:lnTo>
                    <a:pt x="38100" y="973836"/>
                  </a:lnTo>
                  <a:lnTo>
                    <a:pt x="76200" y="973836"/>
                  </a:lnTo>
                  <a:lnTo>
                    <a:pt x="38100" y="973836"/>
                  </a:lnTo>
                  <a:lnTo>
                    <a:pt x="0" y="973836"/>
                  </a:lnTo>
                  <a:moveTo>
                    <a:pt x="76200" y="973836"/>
                  </a:moveTo>
                  <a:cubicBezTo>
                    <a:pt x="76200" y="994918"/>
                    <a:pt x="59182" y="1011936"/>
                    <a:pt x="38100" y="1011936"/>
                  </a:cubicBezTo>
                  <a:cubicBezTo>
                    <a:pt x="17018" y="1011936"/>
                    <a:pt x="0" y="994918"/>
                    <a:pt x="0" y="973836"/>
                  </a:cubicBezTo>
                  <a:cubicBezTo>
                    <a:pt x="0" y="952754"/>
                    <a:pt x="17018" y="935736"/>
                    <a:pt x="38100" y="935736"/>
                  </a:cubicBezTo>
                  <a:cubicBezTo>
                    <a:pt x="59182" y="935736"/>
                    <a:pt x="76200" y="952754"/>
                    <a:pt x="76200" y="973836"/>
                  </a:cubicBezTo>
                  <a:cubicBezTo>
                    <a:pt x="76200" y="1463040"/>
                    <a:pt x="559308" y="1871472"/>
                    <a:pt x="1171067" y="1871472"/>
                  </a:cubicBezTo>
                  <a:cubicBezTo>
                    <a:pt x="1782826" y="1871472"/>
                    <a:pt x="2265934" y="1463040"/>
                    <a:pt x="2265934" y="973836"/>
                  </a:cubicBezTo>
                  <a:cubicBezTo>
                    <a:pt x="2265934" y="484632"/>
                    <a:pt x="1782953" y="76200"/>
                    <a:pt x="1171067" y="76200"/>
                  </a:cubicBezTo>
                  <a:lnTo>
                    <a:pt x="1171067" y="38100"/>
                  </a:lnTo>
                  <a:lnTo>
                    <a:pt x="1171067" y="76200"/>
                  </a:lnTo>
                  <a:cubicBezTo>
                    <a:pt x="559308" y="76200"/>
                    <a:pt x="76200" y="484632"/>
                    <a:pt x="76200" y="973836"/>
                  </a:cubicBezTo>
                  <a:close/>
                </a:path>
              </a:pathLst>
            </a:custGeom>
            <a:solidFill>
              <a:srgbClr val="D666F9"/>
            </a:solidFill>
          </p:spPr>
        </p:sp>
      </p:grpSp>
      <p:grpSp>
        <p:nvGrpSpPr>
          <p:cNvPr name="Group 38" id="38"/>
          <p:cNvGrpSpPr/>
          <p:nvPr/>
        </p:nvGrpSpPr>
        <p:grpSpPr>
          <a:xfrm rot="0">
            <a:off x="15954575" y="6709372"/>
            <a:ext cx="1756629" cy="1460716"/>
            <a:chOff x="0" y="0"/>
            <a:chExt cx="2342172" cy="1947621"/>
          </a:xfrm>
        </p:grpSpPr>
        <p:sp>
          <p:nvSpPr>
            <p:cNvPr name="Freeform 39" id="39"/>
            <p:cNvSpPr/>
            <p:nvPr/>
          </p:nvSpPr>
          <p:spPr>
            <a:xfrm flipH="false" flipV="false" rot="0">
              <a:off x="0" y="0"/>
              <a:ext cx="2342134" cy="1947672"/>
            </a:xfrm>
            <a:custGeom>
              <a:avLst/>
              <a:gdLst/>
              <a:ahLst/>
              <a:cxnLst/>
              <a:rect r="r" b="b" t="t" l="l"/>
              <a:pathLst>
                <a:path h="1947672" w="2342134">
                  <a:moveTo>
                    <a:pt x="0" y="973836"/>
                  </a:moveTo>
                  <a:cubicBezTo>
                    <a:pt x="0" y="429514"/>
                    <a:pt x="531495" y="0"/>
                    <a:pt x="1171067" y="0"/>
                  </a:cubicBezTo>
                  <a:cubicBezTo>
                    <a:pt x="1810639" y="0"/>
                    <a:pt x="2342134" y="429514"/>
                    <a:pt x="2342134" y="973836"/>
                  </a:cubicBezTo>
                  <a:lnTo>
                    <a:pt x="2304034" y="973836"/>
                  </a:lnTo>
                  <a:lnTo>
                    <a:pt x="2342134" y="973836"/>
                  </a:lnTo>
                  <a:cubicBezTo>
                    <a:pt x="2342134" y="1518158"/>
                    <a:pt x="1810639" y="1947672"/>
                    <a:pt x="1171067" y="1947672"/>
                  </a:cubicBezTo>
                  <a:lnTo>
                    <a:pt x="1171067" y="1909572"/>
                  </a:lnTo>
                  <a:lnTo>
                    <a:pt x="1171067" y="1947672"/>
                  </a:lnTo>
                  <a:cubicBezTo>
                    <a:pt x="531495" y="1947672"/>
                    <a:pt x="0" y="1518158"/>
                    <a:pt x="0" y="973836"/>
                  </a:cubicBezTo>
                  <a:lnTo>
                    <a:pt x="38100" y="973836"/>
                  </a:lnTo>
                  <a:lnTo>
                    <a:pt x="76200" y="973836"/>
                  </a:lnTo>
                  <a:lnTo>
                    <a:pt x="38100" y="973836"/>
                  </a:lnTo>
                  <a:lnTo>
                    <a:pt x="0" y="973836"/>
                  </a:lnTo>
                  <a:moveTo>
                    <a:pt x="76200" y="973836"/>
                  </a:moveTo>
                  <a:cubicBezTo>
                    <a:pt x="76200" y="994918"/>
                    <a:pt x="59182" y="1011936"/>
                    <a:pt x="38100" y="1011936"/>
                  </a:cubicBezTo>
                  <a:cubicBezTo>
                    <a:pt x="17018" y="1011936"/>
                    <a:pt x="0" y="994918"/>
                    <a:pt x="0" y="973836"/>
                  </a:cubicBezTo>
                  <a:cubicBezTo>
                    <a:pt x="0" y="952754"/>
                    <a:pt x="17018" y="935736"/>
                    <a:pt x="38100" y="935736"/>
                  </a:cubicBezTo>
                  <a:cubicBezTo>
                    <a:pt x="59182" y="935736"/>
                    <a:pt x="76200" y="952754"/>
                    <a:pt x="76200" y="973836"/>
                  </a:cubicBezTo>
                  <a:cubicBezTo>
                    <a:pt x="76200" y="1463040"/>
                    <a:pt x="559308" y="1871472"/>
                    <a:pt x="1171067" y="1871472"/>
                  </a:cubicBezTo>
                  <a:cubicBezTo>
                    <a:pt x="1782826" y="1871472"/>
                    <a:pt x="2265934" y="1463040"/>
                    <a:pt x="2265934" y="973836"/>
                  </a:cubicBezTo>
                  <a:cubicBezTo>
                    <a:pt x="2265934" y="484632"/>
                    <a:pt x="1782953" y="76200"/>
                    <a:pt x="1171067" y="76200"/>
                  </a:cubicBezTo>
                  <a:lnTo>
                    <a:pt x="1171067" y="38100"/>
                  </a:lnTo>
                  <a:lnTo>
                    <a:pt x="1171067" y="76200"/>
                  </a:lnTo>
                  <a:cubicBezTo>
                    <a:pt x="559308" y="76200"/>
                    <a:pt x="76200" y="484632"/>
                    <a:pt x="76200" y="973836"/>
                  </a:cubicBezTo>
                  <a:close/>
                </a:path>
              </a:pathLst>
            </a:custGeom>
            <a:solidFill>
              <a:srgbClr val="D666F9"/>
            </a:solidFill>
          </p:spPr>
        </p:sp>
      </p:grpSp>
      <p:grpSp>
        <p:nvGrpSpPr>
          <p:cNvPr name="Group 40" id="40"/>
          <p:cNvGrpSpPr/>
          <p:nvPr/>
        </p:nvGrpSpPr>
        <p:grpSpPr>
          <a:xfrm rot="0">
            <a:off x="8520855" y="3809257"/>
            <a:ext cx="4047915" cy="2511828"/>
            <a:chOff x="0" y="0"/>
            <a:chExt cx="5397221" cy="3349104"/>
          </a:xfrm>
        </p:grpSpPr>
        <p:sp>
          <p:nvSpPr>
            <p:cNvPr name="Freeform 41" id="41" descr="A screenshot of a computer  AI-generated content may be incorrect."/>
            <p:cNvSpPr/>
            <p:nvPr/>
          </p:nvSpPr>
          <p:spPr>
            <a:xfrm flipH="false" flipV="false" rot="0">
              <a:off x="0" y="0"/>
              <a:ext cx="5397246" cy="3349117"/>
            </a:xfrm>
            <a:custGeom>
              <a:avLst/>
              <a:gdLst/>
              <a:ahLst/>
              <a:cxnLst/>
              <a:rect r="r" b="b" t="t" l="l"/>
              <a:pathLst>
                <a:path h="3349117" w="5397246">
                  <a:moveTo>
                    <a:pt x="0" y="0"/>
                  </a:moveTo>
                  <a:lnTo>
                    <a:pt x="5397246" y="0"/>
                  </a:lnTo>
                  <a:lnTo>
                    <a:pt x="5397246" y="3349117"/>
                  </a:lnTo>
                  <a:lnTo>
                    <a:pt x="0" y="3349117"/>
                  </a:lnTo>
                  <a:lnTo>
                    <a:pt x="0" y="0"/>
                  </a:lnTo>
                  <a:close/>
                </a:path>
              </a:pathLst>
            </a:custGeom>
            <a:blipFill>
              <a:blip r:embed="rId9"/>
              <a:stretch>
                <a:fillRect l="0" t="0" r="0" b="0"/>
              </a:stretch>
            </a:blipFill>
          </p:spPr>
        </p:sp>
      </p:grpSp>
      <p:grpSp>
        <p:nvGrpSpPr>
          <p:cNvPr name="Group 42" id="42"/>
          <p:cNvGrpSpPr/>
          <p:nvPr/>
        </p:nvGrpSpPr>
        <p:grpSpPr>
          <a:xfrm rot="0">
            <a:off x="8260918" y="4512602"/>
            <a:ext cx="2740457" cy="2273236"/>
            <a:chOff x="0" y="0"/>
            <a:chExt cx="3653942" cy="3030982"/>
          </a:xfrm>
        </p:grpSpPr>
        <p:sp>
          <p:nvSpPr>
            <p:cNvPr name="Freeform 43" id="43"/>
            <p:cNvSpPr/>
            <p:nvPr/>
          </p:nvSpPr>
          <p:spPr>
            <a:xfrm flipH="false" flipV="false" rot="0">
              <a:off x="0" y="0"/>
              <a:ext cx="3653917" cy="3030982"/>
            </a:xfrm>
            <a:custGeom>
              <a:avLst/>
              <a:gdLst/>
              <a:ahLst/>
              <a:cxnLst/>
              <a:rect r="r" b="b" t="t" l="l"/>
              <a:pathLst>
                <a:path h="3030982" w="3653917">
                  <a:moveTo>
                    <a:pt x="0" y="1515491"/>
                  </a:moveTo>
                  <a:cubicBezTo>
                    <a:pt x="0" y="671957"/>
                    <a:pt x="825119" y="0"/>
                    <a:pt x="1827022" y="0"/>
                  </a:cubicBezTo>
                  <a:cubicBezTo>
                    <a:pt x="2828925" y="0"/>
                    <a:pt x="3653917" y="671957"/>
                    <a:pt x="3653917" y="1515491"/>
                  </a:cubicBezTo>
                  <a:lnTo>
                    <a:pt x="3615817" y="1515491"/>
                  </a:lnTo>
                  <a:lnTo>
                    <a:pt x="3653917" y="1515491"/>
                  </a:lnTo>
                  <a:cubicBezTo>
                    <a:pt x="3653917" y="2359025"/>
                    <a:pt x="2828798" y="3030982"/>
                    <a:pt x="1826895" y="3030982"/>
                  </a:cubicBezTo>
                  <a:lnTo>
                    <a:pt x="1826895" y="2992882"/>
                  </a:lnTo>
                  <a:lnTo>
                    <a:pt x="1826895" y="3030982"/>
                  </a:lnTo>
                  <a:cubicBezTo>
                    <a:pt x="825119" y="3030982"/>
                    <a:pt x="0" y="2359025"/>
                    <a:pt x="0" y="1515491"/>
                  </a:cubicBezTo>
                  <a:lnTo>
                    <a:pt x="38100" y="1515491"/>
                  </a:lnTo>
                  <a:lnTo>
                    <a:pt x="76200" y="1515491"/>
                  </a:lnTo>
                  <a:lnTo>
                    <a:pt x="38100" y="1515491"/>
                  </a:lnTo>
                  <a:lnTo>
                    <a:pt x="0" y="1515491"/>
                  </a:lnTo>
                  <a:moveTo>
                    <a:pt x="76200" y="1515491"/>
                  </a:moveTo>
                  <a:cubicBezTo>
                    <a:pt x="76200" y="1536573"/>
                    <a:pt x="59182" y="1553591"/>
                    <a:pt x="38100" y="1553591"/>
                  </a:cubicBezTo>
                  <a:cubicBezTo>
                    <a:pt x="17018" y="1553591"/>
                    <a:pt x="0" y="1536573"/>
                    <a:pt x="0" y="1515491"/>
                  </a:cubicBezTo>
                  <a:cubicBezTo>
                    <a:pt x="0" y="1494409"/>
                    <a:pt x="17018" y="1477391"/>
                    <a:pt x="38100" y="1477391"/>
                  </a:cubicBezTo>
                  <a:cubicBezTo>
                    <a:pt x="59182" y="1477391"/>
                    <a:pt x="76200" y="1494409"/>
                    <a:pt x="76200" y="1515491"/>
                  </a:cubicBezTo>
                  <a:cubicBezTo>
                    <a:pt x="76200" y="2303907"/>
                    <a:pt x="852932" y="2954782"/>
                    <a:pt x="1827022" y="2954782"/>
                  </a:cubicBezTo>
                  <a:cubicBezTo>
                    <a:pt x="2801112" y="2954782"/>
                    <a:pt x="3577844" y="2303907"/>
                    <a:pt x="3577844" y="1515491"/>
                  </a:cubicBezTo>
                  <a:cubicBezTo>
                    <a:pt x="3577844" y="727075"/>
                    <a:pt x="2800985" y="76200"/>
                    <a:pt x="1827022" y="76200"/>
                  </a:cubicBezTo>
                  <a:lnTo>
                    <a:pt x="1827022" y="38100"/>
                  </a:lnTo>
                  <a:lnTo>
                    <a:pt x="1827022" y="76200"/>
                  </a:lnTo>
                  <a:cubicBezTo>
                    <a:pt x="852932" y="76200"/>
                    <a:pt x="76200" y="727075"/>
                    <a:pt x="76200" y="1515491"/>
                  </a:cubicBezTo>
                  <a:close/>
                </a:path>
              </a:pathLst>
            </a:custGeom>
            <a:solidFill>
              <a:srgbClr val="D666F9"/>
            </a:solidFill>
          </p:spPr>
        </p:sp>
      </p:grpSp>
      <p:sp>
        <p:nvSpPr>
          <p:cNvPr name="AutoShape 44" id="44"/>
          <p:cNvSpPr/>
          <p:nvPr/>
        </p:nvSpPr>
        <p:spPr>
          <a:xfrm rot="6524160">
            <a:off x="9504655" y="7307951"/>
            <a:ext cx="3695595" cy="0"/>
          </a:xfrm>
          <a:prstGeom prst="line">
            <a:avLst/>
          </a:prstGeom>
          <a:ln cap="rnd" w="28575">
            <a:solidFill>
              <a:srgbClr val="D666F9"/>
            </a:solidFill>
            <a:prstDash val="solid"/>
            <a:headEnd type="none" len="sm" w="sm"/>
            <a:tailEnd type="triangle" len="med" w="lg"/>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DAHFk4jPSgw</dc:identifier>
  <dcterms:modified xsi:type="dcterms:W3CDTF">2011-08-01T06:04:30Z</dcterms:modified>
  <cp:revision>1</cp:revision>
  <dc:title>Translating to the History Classroom</dc:title>
</cp:coreProperties>
</file>