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Lst>
  <p:sldSz cx="18288000" cy="10287000"/>
  <p:notesSz cx="6858000" cy="9144000"/>
  <p:embeddedFontLst>
    <p:embeddedFont>
      <p:font typeface="DM Sans" charset="1" panose="00000000000000000000"/>
      <p:regular r:id="rId11"/>
    </p:embeddedFont>
    <p:embeddedFont>
      <p:font typeface="DM Sans Bold" charset="1" panose="0000000000000000000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fonts/font11.fntdata" Type="http://schemas.openxmlformats.org/officeDocument/2006/relationships/font"/><Relationship Id="rId12" Target="fonts/font12.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https://www.robertmenziesinstitute.org.au/research-learning/learning/classroom-resources/"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grpSp>
        <p:nvGrpSpPr>
          <p:cNvPr name="Group 2" id="2"/>
          <p:cNvGrpSpPr/>
          <p:nvPr/>
        </p:nvGrpSpPr>
        <p:grpSpPr>
          <a:xfrm rot="0">
            <a:off x="13256777" y="0"/>
            <a:ext cx="5031223" cy="10287000"/>
            <a:chOff x="0" y="0"/>
            <a:chExt cx="1325096" cy="2709333"/>
          </a:xfrm>
        </p:grpSpPr>
        <p:sp>
          <p:nvSpPr>
            <p:cNvPr name="Freeform 3" id="3"/>
            <p:cNvSpPr/>
            <p:nvPr/>
          </p:nvSpPr>
          <p:spPr>
            <a:xfrm flipH="false" flipV="false" rot="0">
              <a:off x="0" y="0"/>
              <a:ext cx="1325096" cy="2709333"/>
            </a:xfrm>
            <a:custGeom>
              <a:avLst/>
              <a:gdLst/>
              <a:ahLst/>
              <a:cxnLst/>
              <a:rect r="r" b="b" t="t" l="l"/>
              <a:pathLst>
                <a:path h="2709333" w="1325096">
                  <a:moveTo>
                    <a:pt x="0" y="0"/>
                  </a:moveTo>
                  <a:lnTo>
                    <a:pt x="1325096" y="0"/>
                  </a:lnTo>
                  <a:lnTo>
                    <a:pt x="1325096" y="2709333"/>
                  </a:lnTo>
                  <a:lnTo>
                    <a:pt x="0" y="2709333"/>
                  </a:lnTo>
                  <a:close/>
                </a:path>
              </a:pathLst>
            </a:custGeom>
            <a:solidFill>
              <a:srgbClr val="FDEBAF"/>
            </a:solidFill>
          </p:spPr>
        </p:sp>
        <p:sp>
          <p:nvSpPr>
            <p:cNvPr name="TextBox 4" id="4"/>
            <p:cNvSpPr txBox="true"/>
            <p:nvPr/>
          </p:nvSpPr>
          <p:spPr>
            <a:xfrm>
              <a:off x="0" y="-38100"/>
              <a:ext cx="1325096" cy="2747433"/>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3473311" y="2385626"/>
            <a:ext cx="4598156" cy="7870825"/>
          </a:xfrm>
          <a:prstGeom prst="rect">
            <a:avLst/>
          </a:prstGeom>
        </p:spPr>
        <p:txBody>
          <a:bodyPr anchor="t" rtlCol="false" tIns="0" lIns="0" bIns="0" rIns="0">
            <a:spAutoFit/>
          </a:bodyPr>
          <a:lstStyle/>
          <a:p>
            <a:pPr algn="just">
              <a:lnSpc>
                <a:spcPts val="3499"/>
              </a:lnSpc>
            </a:pPr>
            <a:r>
              <a:rPr lang="en-US" sz="2499">
                <a:solidFill>
                  <a:srgbClr val="051D40"/>
                </a:solidFill>
                <a:latin typeface="DM Sans"/>
                <a:ea typeface="DM Sans"/>
                <a:cs typeface="DM Sans"/>
                <a:sym typeface="DM Sans"/>
              </a:rPr>
              <a:t>From 1788, the British Empire assumed responsibility for defending the Australian continent against external forces. </a:t>
            </a:r>
            <a:r>
              <a:rPr lang="en-US" sz="2499">
                <a:solidFill>
                  <a:srgbClr val="051D40"/>
                </a:solidFill>
                <a:latin typeface="DM Sans"/>
                <a:ea typeface="DM Sans"/>
                <a:cs typeface="DM Sans"/>
                <a:sym typeface="DM Sans"/>
              </a:rPr>
              <a:t>In February 1942, after progressive weakening, this arrangement failed. Not only were 15 000 Australian soldiers taken prisoner by the Japanese for the duration of World War Two, but the Japanese bombed Darwin in the Northern Territory. It was now very clear that Australia needed to forge other alliances both during wartime and for a post-World War Two world.</a:t>
            </a:r>
          </a:p>
          <a:p>
            <a:pPr algn="just">
              <a:lnSpc>
                <a:spcPts val="3499"/>
              </a:lnSpc>
              <a:spcBef>
                <a:spcPct val="0"/>
              </a:spcBef>
            </a:pPr>
          </a:p>
        </p:txBody>
      </p:sp>
      <p:sp>
        <p:nvSpPr>
          <p:cNvPr name="TextBox 6" id="6"/>
          <p:cNvSpPr txBox="true"/>
          <p:nvPr/>
        </p:nvSpPr>
        <p:spPr>
          <a:xfrm rot="0">
            <a:off x="13473311" y="332401"/>
            <a:ext cx="4598156" cy="1739901"/>
          </a:xfrm>
          <a:prstGeom prst="rect">
            <a:avLst/>
          </a:prstGeom>
        </p:spPr>
        <p:txBody>
          <a:bodyPr anchor="t" rtlCol="false" tIns="0" lIns="0" bIns="0" rIns="0">
            <a:spAutoFit/>
          </a:bodyPr>
          <a:lstStyle/>
          <a:p>
            <a:pPr algn="ctr">
              <a:lnSpc>
                <a:spcPts val="6999"/>
              </a:lnSpc>
            </a:pPr>
            <a:r>
              <a:rPr lang="en-US" sz="4999" b="true">
                <a:solidFill>
                  <a:srgbClr val="051D40"/>
                </a:solidFill>
                <a:latin typeface="DM Sans Bold"/>
                <a:ea typeface="DM Sans Bold"/>
                <a:cs typeface="DM Sans Bold"/>
                <a:sym typeface="DM Sans Bold"/>
              </a:rPr>
              <a:t>The Defence of Australia</a:t>
            </a:r>
          </a:p>
        </p:txBody>
      </p:sp>
      <p:sp>
        <p:nvSpPr>
          <p:cNvPr name="Freeform 7" id="7"/>
          <p:cNvSpPr/>
          <p:nvPr/>
        </p:nvSpPr>
        <p:spPr>
          <a:xfrm flipH="false" flipV="false" rot="0">
            <a:off x="0" y="0"/>
            <a:ext cx="13256777" cy="10287000"/>
          </a:xfrm>
          <a:custGeom>
            <a:avLst/>
            <a:gdLst/>
            <a:ahLst/>
            <a:cxnLst/>
            <a:rect r="r" b="b" t="t" l="l"/>
            <a:pathLst>
              <a:path h="10287000" w="13256777">
                <a:moveTo>
                  <a:pt x="0" y="0"/>
                </a:moveTo>
                <a:lnTo>
                  <a:pt x="13256777" y="0"/>
                </a:lnTo>
                <a:lnTo>
                  <a:pt x="13256777" y="10287000"/>
                </a:lnTo>
                <a:lnTo>
                  <a:pt x="0" y="10287000"/>
                </a:lnTo>
                <a:lnTo>
                  <a:pt x="0" y="0"/>
                </a:lnTo>
                <a:close/>
              </a:path>
            </a:pathLst>
          </a:custGeom>
          <a:blipFill>
            <a:blip r:embed="rId2"/>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Freeform 2" id="2"/>
          <p:cNvSpPr/>
          <p:nvPr/>
        </p:nvSpPr>
        <p:spPr>
          <a:xfrm flipH="false" flipV="false" rot="0">
            <a:off x="0" y="-1493017"/>
            <a:ext cx="18288000" cy="11780017"/>
          </a:xfrm>
          <a:custGeom>
            <a:avLst/>
            <a:gdLst/>
            <a:ahLst/>
            <a:cxnLst/>
            <a:rect r="r" b="b" t="t" l="l"/>
            <a:pathLst>
              <a:path h="11780017" w="18288000">
                <a:moveTo>
                  <a:pt x="0" y="0"/>
                </a:moveTo>
                <a:lnTo>
                  <a:pt x="18288000" y="0"/>
                </a:lnTo>
                <a:lnTo>
                  <a:pt x="18288000" y="11780017"/>
                </a:lnTo>
                <a:lnTo>
                  <a:pt x="0" y="11780017"/>
                </a:lnTo>
                <a:lnTo>
                  <a:pt x="0" y="0"/>
                </a:lnTo>
                <a:close/>
              </a:path>
            </a:pathLst>
          </a:custGeom>
          <a:blipFill>
            <a:blip r:embed="rId2"/>
            <a:stretch>
              <a:fillRect l="0" t="0" r="0" b="0"/>
            </a:stretch>
          </a:blipFill>
        </p:spPr>
      </p:sp>
      <p:grpSp>
        <p:nvGrpSpPr>
          <p:cNvPr name="Group 3" id="3"/>
          <p:cNvGrpSpPr/>
          <p:nvPr/>
        </p:nvGrpSpPr>
        <p:grpSpPr>
          <a:xfrm rot="0">
            <a:off x="390602" y="5143500"/>
            <a:ext cx="17506797" cy="4855634"/>
            <a:chOff x="0" y="0"/>
            <a:chExt cx="4610844" cy="1278850"/>
          </a:xfrm>
        </p:grpSpPr>
        <p:sp>
          <p:nvSpPr>
            <p:cNvPr name="Freeform 4" id="4"/>
            <p:cNvSpPr/>
            <p:nvPr/>
          </p:nvSpPr>
          <p:spPr>
            <a:xfrm flipH="false" flipV="false" rot="0">
              <a:off x="0" y="0"/>
              <a:ext cx="4610844" cy="1278850"/>
            </a:xfrm>
            <a:custGeom>
              <a:avLst/>
              <a:gdLst/>
              <a:ahLst/>
              <a:cxnLst/>
              <a:rect r="r" b="b" t="t" l="l"/>
              <a:pathLst>
                <a:path h="1278850" w="4610844">
                  <a:moveTo>
                    <a:pt x="0" y="0"/>
                  </a:moveTo>
                  <a:lnTo>
                    <a:pt x="4610844" y="0"/>
                  </a:lnTo>
                  <a:lnTo>
                    <a:pt x="4610844" y="1278850"/>
                  </a:lnTo>
                  <a:lnTo>
                    <a:pt x="0" y="1278850"/>
                  </a:lnTo>
                  <a:close/>
                </a:path>
              </a:pathLst>
            </a:custGeom>
            <a:solidFill>
              <a:srgbClr val="FDEBAF"/>
            </a:solidFill>
          </p:spPr>
        </p:sp>
        <p:sp>
          <p:nvSpPr>
            <p:cNvPr name="TextBox 5" id="5"/>
            <p:cNvSpPr txBox="true"/>
            <p:nvPr/>
          </p:nvSpPr>
          <p:spPr>
            <a:xfrm>
              <a:off x="0" y="-38100"/>
              <a:ext cx="4610844" cy="1316950"/>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3812508" y="5364692"/>
            <a:ext cx="13885138" cy="4365625"/>
          </a:xfrm>
          <a:prstGeom prst="rect">
            <a:avLst/>
          </a:prstGeom>
        </p:spPr>
        <p:txBody>
          <a:bodyPr anchor="t" rtlCol="false" tIns="0" lIns="0" bIns="0" rIns="0">
            <a:spAutoFit/>
          </a:bodyPr>
          <a:lstStyle/>
          <a:p>
            <a:pPr algn="just">
              <a:lnSpc>
                <a:spcPts val="3499"/>
              </a:lnSpc>
            </a:pPr>
            <a:r>
              <a:rPr lang="en-US" sz="2499">
                <a:solidFill>
                  <a:srgbClr val="051D40"/>
                </a:solidFill>
                <a:latin typeface="DM Sans"/>
                <a:ea typeface="DM Sans"/>
                <a:cs typeface="DM Sans"/>
                <a:sym typeface="DM Sans"/>
              </a:rPr>
              <a:t>Despite having fought together against Nazi Germany during World War II, the Soviet Union and its western allies soon parted ways once the war was won. Great Britain and the United States feared that communism would spread across Europe and threaten democracy. So effectively, by the end of 1948, a new kind of war had begun: the Cold War.</a:t>
            </a:r>
          </a:p>
          <a:p>
            <a:pPr algn="just">
              <a:lnSpc>
                <a:spcPts val="3499"/>
              </a:lnSpc>
            </a:pPr>
          </a:p>
          <a:p>
            <a:pPr algn="just">
              <a:lnSpc>
                <a:spcPts val="3499"/>
              </a:lnSpc>
              <a:spcBef>
                <a:spcPct val="0"/>
              </a:spcBef>
            </a:pPr>
            <a:r>
              <a:rPr lang="en-US" sz="2499">
                <a:solidFill>
                  <a:srgbClr val="051D40"/>
                </a:solidFill>
                <a:latin typeface="DM Sans"/>
                <a:ea typeface="DM Sans"/>
                <a:cs typeface="DM Sans"/>
                <a:sym typeface="DM Sans"/>
              </a:rPr>
              <a:t>Australia, through its ties to both Great Britain and the United States and its geographical proximity to South-east Asia, became involved in the Cold War and ultimately was drawn into sending troops into proxy wars such as the Korean and Vietnam Wars. The Cold War period finally ended with the dissolution of the Soviet Union into its original sovereign countries at the end of 1991.</a:t>
            </a:r>
          </a:p>
        </p:txBody>
      </p:sp>
      <p:sp>
        <p:nvSpPr>
          <p:cNvPr name="TextBox 7" id="7"/>
          <p:cNvSpPr txBox="true"/>
          <p:nvPr/>
        </p:nvSpPr>
        <p:spPr>
          <a:xfrm rot="0">
            <a:off x="631394" y="5767916"/>
            <a:ext cx="2948874" cy="3511551"/>
          </a:xfrm>
          <a:prstGeom prst="rect">
            <a:avLst/>
          </a:prstGeom>
        </p:spPr>
        <p:txBody>
          <a:bodyPr anchor="t" rtlCol="false" tIns="0" lIns="0" bIns="0" rIns="0">
            <a:spAutoFit/>
          </a:bodyPr>
          <a:lstStyle/>
          <a:p>
            <a:pPr algn="ctr">
              <a:lnSpc>
                <a:spcPts val="6999"/>
              </a:lnSpc>
            </a:pPr>
            <a:r>
              <a:rPr lang="en-US" sz="4999" b="true">
                <a:solidFill>
                  <a:srgbClr val="051D40"/>
                </a:solidFill>
                <a:latin typeface="DM Sans Bold"/>
                <a:ea typeface="DM Sans Bold"/>
                <a:cs typeface="DM Sans Bold"/>
                <a:sym typeface="DM Sans Bold"/>
              </a:rPr>
              <a:t>The Cold War: a New Kind of War</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grpSp>
        <p:nvGrpSpPr>
          <p:cNvPr name="Group 2" id="2"/>
          <p:cNvGrpSpPr/>
          <p:nvPr/>
        </p:nvGrpSpPr>
        <p:grpSpPr>
          <a:xfrm rot="0">
            <a:off x="0" y="0"/>
            <a:ext cx="10572962" cy="10287000"/>
            <a:chOff x="0" y="0"/>
            <a:chExt cx="2784649" cy="2709333"/>
          </a:xfrm>
        </p:grpSpPr>
        <p:sp>
          <p:nvSpPr>
            <p:cNvPr name="Freeform 3" id="3"/>
            <p:cNvSpPr/>
            <p:nvPr/>
          </p:nvSpPr>
          <p:spPr>
            <a:xfrm flipH="false" flipV="false" rot="0">
              <a:off x="0" y="0"/>
              <a:ext cx="2784649" cy="2709333"/>
            </a:xfrm>
            <a:custGeom>
              <a:avLst/>
              <a:gdLst/>
              <a:ahLst/>
              <a:cxnLst/>
              <a:rect r="r" b="b" t="t" l="l"/>
              <a:pathLst>
                <a:path h="2709333" w="2784649">
                  <a:moveTo>
                    <a:pt x="0" y="0"/>
                  </a:moveTo>
                  <a:lnTo>
                    <a:pt x="2784649" y="0"/>
                  </a:lnTo>
                  <a:lnTo>
                    <a:pt x="2784649" y="2709333"/>
                  </a:lnTo>
                  <a:lnTo>
                    <a:pt x="0" y="2709333"/>
                  </a:lnTo>
                  <a:close/>
                </a:path>
              </a:pathLst>
            </a:custGeom>
            <a:solidFill>
              <a:srgbClr val="FDEBAF"/>
            </a:solidFill>
          </p:spPr>
        </p:sp>
        <p:sp>
          <p:nvSpPr>
            <p:cNvPr name="TextBox 4" id="4"/>
            <p:cNvSpPr txBox="true"/>
            <p:nvPr/>
          </p:nvSpPr>
          <p:spPr>
            <a:xfrm>
              <a:off x="0" y="-38100"/>
              <a:ext cx="2784649" cy="2747433"/>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802446" y="2246313"/>
            <a:ext cx="8968070" cy="7432675"/>
          </a:xfrm>
          <a:prstGeom prst="rect">
            <a:avLst/>
          </a:prstGeom>
        </p:spPr>
        <p:txBody>
          <a:bodyPr anchor="t" rtlCol="false" tIns="0" lIns="0" bIns="0" rIns="0">
            <a:spAutoFit/>
          </a:bodyPr>
          <a:lstStyle/>
          <a:p>
            <a:pPr algn="just">
              <a:lnSpc>
                <a:spcPts val="3499"/>
              </a:lnSpc>
              <a:spcBef>
                <a:spcPct val="0"/>
              </a:spcBef>
            </a:pPr>
            <a:r>
              <a:rPr lang="en-US" sz="2499">
                <a:solidFill>
                  <a:srgbClr val="051D40"/>
                </a:solidFill>
                <a:latin typeface="DM Sans"/>
                <a:ea typeface="DM Sans"/>
                <a:cs typeface="DM Sans"/>
                <a:sym typeface="DM Sans"/>
              </a:rPr>
              <a:t>I</a:t>
            </a:r>
            <a:r>
              <a:rPr lang="en-US" sz="2499">
                <a:solidFill>
                  <a:srgbClr val="051D40"/>
                </a:solidFill>
                <a:latin typeface="DM Sans"/>
                <a:ea typeface="DM Sans"/>
                <a:cs typeface="DM Sans"/>
                <a:sym typeface="DM Sans"/>
              </a:rPr>
              <a:t>n the post-war period, as the political world realigned itself, the larger Allied powers were focused on rebuilding Europe and Japan. It became clear to Menzies and his cabinet that it was important for Australia to position itself as a power in the South-east Asian and Pacific regions and on the world stage to protect its interests.</a:t>
            </a:r>
          </a:p>
          <a:p>
            <a:pPr algn="just">
              <a:lnSpc>
                <a:spcPts val="3499"/>
              </a:lnSpc>
              <a:spcBef>
                <a:spcPct val="0"/>
              </a:spcBef>
            </a:pPr>
          </a:p>
          <a:p>
            <a:pPr algn="just">
              <a:lnSpc>
                <a:spcPts val="3499"/>
              </a:lnSpc>
              <a:spcBef>
                <a:spcPct val="0"/>
              </a:spcBef>
            </a:pPr>
            <a:r>
              <a:rPr lang="en-US" sz="2499">
                <a:solidFill>
                  <a:srgbClr val="051D40"/>
                </a:solidFill>
                <a:latin typeface="DM Sans"/>
                <a:ea typeface="DM Sans"/>
                <a:cs typeface="DM Sans"/>
                <a:sym typeface="DM Sans"/>
              </a:rPr>
              <a:t>These concerns were shared by Australia and New Zealand, leading to the creation of a pact to work together to achieve shared goals in the international arena. This agreement, most commonly called the ANZAC Pact, was signed on 21 January 1944.</a:t>
            </a:r>
          </a:p>
          <a:p>
            <a:pPr algn="just">
              <a:lnSpc>
                <a:spcPts val="3499"/>
              </a:lnSpc>
              <a:spcBef>
                <a:spcPct val="0"/>
              </a:spcBef>
            </a:pPr>
          </a:p>
          <a:p>
            <a:pPr algn="just">
              <a:lnSpc>
                <a:spcPts val="3499"/>
              </a:lnSpc>
              <a:spcBef>
                <a:spcPct val="0"/>
              </a:spcBef>
            </a:pPr>
            <a:r>
              <a:rPr lang="en-US" sz="2499">
                <a:solidFill>
                  <a:srgbClr val="051D40"/>
                </a:solidFill>
                <a:latin typeface="DM Sans"/>
                <a:ea typeface="DM Sans"/>
                <a:cs typeface="DM Sans"/>
                <a:sym typeface="DM Sans"/>
              </a:rPr>
              <a:t>Next, Menzies made the decision to ally with the U.S. to solidify Australia’s role as a political power in the Pacific region. The outcome of this decision was the ANZUS treaty, signed on 1 September 1951.</a:t>
            </a:r>
          </a:p>
        </p:txBody>
      </p:sp>
      <p:sp>
        <p:nvSpPr>
          <p:cNvPr name="TextBox 6" id="6"/>
          <p:cNvSpPr txBox="true"/>
          <p:nvPr/>
        </p:nvSpPr>
        <p:spPr>
          <a:xfrm rot="0">
            <a:off x="1878871" y="334962"/>
            <a:ext cx="6815221" cy="1739901"/>
          </a:xfrm>
          <a:prstGeom prst="rect">
            <a:avLst/>
          </a:prstGeom>
        </p:spPr>
        <p:txBody>
          <a:bodyPr anchor="t" rtlCol="false" tIns="0" lIns="0" bIns="0" rIns="0">
            <a:spAutoFit/>
          </a:bodyPr>
          <a:lstStyle/>
          <a:p>
            <a:pPr algn="ctr">
              <a:lnSpc>
                <a:spcPts val="6999"/>
              </a:lnSpc>
            </a:pPr>
            <a:r>
              <a:rPr lang="en-US" sz="4999" b="true">
                <a:solidFill>
                  <a:srgbClr val="051D40"/>
                </a:solidFill>
                <a:latin typeface="DM Sans Bold"/>
                <a:ea typeface="DM Sans Bold"/>
                <a:cs typeface="DM Sans Bold"/>
                <a:sym typeface="DM Sans Bold"/>
              </a:rPr>
              <a:t>Menzies and a New Alliance</a:t>
            </a:r>
          </a:p>
        </p:txBody>
      </p:sp>
      <p:sp>
        <p:nvSpPr>
          <p:cNvPr name="Freeform 7" id="7"/>
          <p:cNvSpPr/>
          <p:nvPr/>
        </p:nvSpPr>
        <p:spPr>
          <a:xfrm flipH="false" flipV="false" rot="0">
            <a:off x="10572962" y="0"/>
            <a:ext cx="7715038" cy="10287000"/>
          </a:xfrm>
          <a:custGeom>
            <a:avLst/>
            <a:gdLst/>
            <a:ahLst/>
            <a:cxnLst/>
            <a:rect r="r" b="b" t="t" l="l"/>
            <a:pathLst>
              <a:path h="10287000" w="7715038">
                <a:moveTo>
                  <a:pt x="0" y="0"/>
                </a:moveTo>
                <a:lnTo>
                  <a:pt x="7715038" y="0"/>
                </a:lnTo>
                <a:lnTo>
                  <a:pt x="7715038" y="10287000"/>
                </a:lnTo>
                <a:lnTo>
                  <a:pt x="0" y="10287000"/>
                </a:lnTo>
                <a:lnTo>
                  <a:pt x="0" y="0"/>
                </a:lnTo>
                <a:close/>
              </a:path>
            </a:pathLst>
          </a:custGeom>
          <a:blipFill>
            <a:blip r:embed="rId2"/>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grpSp>
        <p:nvGrpSpPr>
          <p:cNvPr name="Group 2" id="2"/>
          <p:cNvGrpSpPr/>
          <p:nvPr/>
        </p:nvGrpSpPr>
        <p:grpSpPr>
          <a:xfrm rot="0">
            <a:off x="8683227" y="0"/>
            <a:ext cx="9604773" cy="10287000"/>
            <a:chOff x="0" y="0"/>
            <a:chExt cx="2529652" cy="2709333"/>
          </a:xfrm>
        </p:grpSpPr>
        <p:sp>
          <p:nvSpPr>
            <p:cNvPr name="Freeform 3" id="3"/>
            <p:cNvSpPr/>
            <p:nvPr/>
          </p:nvSpPr>
          <p:spPr>
            <a:xfrm flipH="false" flipV="false" rot="0">
              <a:off x="0" y="0"/>
              <a:ext cx="2529652" cy="2709333"/>
            </a:xfrm>
            <a:custGeom>
              <a:avLst/>
              <a:gdLst/>
              <a:ahLst/>
              <a:cxnLst/>
              <a:rect r="r" b="b" t="t" l="l"/>
              <a:pathLst>
                <a:path h="2709333" w="2529652">
                  <a:moveTo>
                    <a:pt x="0" y="0"/>
                  </a:moveTo>
                  <a:lnTo>
                    <a:pt x="2529652" y="0"/>
                  </a:lnTo>
                  <a:lnTo>
                    <a:pt x="2529652" y="2709333"/>
                  </a:lnTo>
                  <a:lnTo>
                    <a:pt x="0" y="2709333"/>
                  </a:lnTo>
                  <a:close/>
                </a:path>
              </a:pathLst>
            </a:custGeom>
            <a:solidFill>
              <a:srgbClr val="FDEBAF"/>
            </a:solidFill>
          </p:spPr>
        </p:sp>
        <p:sp>
          <p:nvSpPr>
            <p:cNvPr name="TextBox 4" id="4"/>
            <p:cNvSpPr txBox="true"/>
            <p:nvPr/>
          </p:nvSpPr>
          <p:spPr>
            <a:xfrm>
              <a:off x="0" y="-38100"/>
              <a:ext cx="2529652" cy="2747433"/>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0310887" y="2385504"/>
            <a:ext cx="6349454" cy="7432675"/>
          </a:xfrm>
          <a:prstGeom prst="rect">
            <a:avLst/>
          </a:prstGeom>
        </p:spPr>
        <p:txBody>
          <a:bodyPr anchor="t" rtlCol="false" tIns="0" lIns="0" bIns="0" rIns="0">
            <a:spAutoFit/>
          </a:bodyPr>
          <a:lstStyle/>
          <a:p>
            <a:pPr algn="just">
              <a:lnSpc>
                <a:spcPts val="3499"/>
              </a:lnSpc>
              <a:spcBef>
                <a:spcPct val="0"/>
              </a:spcBef>
            </a:pPr>
            <a:r>
              <a:rPr lang="en-US" sz="2499">
                <a:solidFill>
                  <a:srgbClr val="051D40"/>
                </a:solidFill>
                <a:latin typeface="DM Sans"/>
                <a:ea typeface="DM Sans"/>
                <a:cs typeface="DM Sans"/>
                <a:sym typeface="DM Sans"/>
              </a:rPr>
              <a:t>Menzies considered th</a:t>
            </a:r>
            <a:r>
              <a:rPr lang="en-US" sz="2499">
                <a:solidFill>
                  <a:srgbClr val="051D40"/>
                </a:solidFill>
                <a:latin typeface="DM Sans"/>
                <a:ea typeface="DM Sans"/>
                <a:cs typeface="DM Sans"/>
                <a:sym typeface="DM Sans"/>
              </a:rPr>
              <a:t>e ANZUS Treaty, between Australia, New Zealand and the United States, to be his greatest legacy. The treaty gave the small countries of Australia and New Zealand a ‘great and powerful friend.’</a:t>
            </a:r>
          </a:p>
          <a:p>
            <a:pPr algn="just">
              <a:lnSpc>
                <a:spcPts val="3499"/>
              </a:lnSpc>
              <a:spcBef>
                <a:spcPct val="0"/>
              </a:spcBef>
            </a:pPr>
          </a:p>
          <a:p>
            <a:pPr algn="just">
              <a:lnSpc>
                <a:spcPts val="3499"/>
              </a:lnSpc>
              <a:spcBef>
                <a:spcPct val="0"/>
              </a:spcBef>
            </a:pPr>
            <a:r>
              <a:rPr lang="en-US" sz="2499">
                <a:solidFill>
                  <a:srgbClr val="051D40"/>
                </a:solidFill>
                <a:latin typeface="DM Sans"/>
                <a:ea typeface="DM Sans"/>
                <a:cs typeface="DM Sans"/>
                <a:sym typeface="DM Sans"/>
              </a:rPr>
              <a:t>The treaty gave Australia the security of knowing that if a foreign power attacked Australia, we had allies within the region who would come to our aid. It has proven to be a successful alliance as it is still going strong over seventy years later, despite the withdrawal of New Zealand in the 1980s due to its concerns over US nuclear-powered submarines.</a:t>
            </a:r>
          </a:p>
          <a:p>
            <a:pPr algn="just">
              <a:lnSpc>
                <a:spcPts val="3499"/>
              </a:lnSpc>
              <a:spcBef>
                <a:spcPct val="0"/>
              </a:spcBef>
            </a:pPr>
          </a:p>
        </p:txBody>
      </p:sp>
      <p:sp>
        <p:nvSpPr>
          <p:cNvPr name="TextBox 6" id="6"/>
          <p:cNvSpPr txBox="true"/>
          <p:nvPr/>
        </p:nvSpPr>
        <p:spPr>
          <a:xfrm rot="0">
            <a:off x="10078003" y="933450"/>
            <a:ext cx="6815221" cy="854076"/>
          </a:xfrm>
          <a:prstGeom prst="rect">
            <a:avLst/>
          </a:prstGeom>
        </p:spPr>
        <p:txBody>
          <a:bodyPr anchor="t" rtlCol="false" tIns="0" lIns="0" bIns="0" rIns="0">
            <a:spAutoFit/>
          </a:bodyPr>
          <a:lstStyle/>
          <a:p>
            <a:pPr algn="ctr">
              <a:lnSpc>
                <a:spcPts val="6999"/>
              </a:lnSpc>
            </a:pPr>
            <a:r>
              <a:rPr lang="en-US" sz="4999" b="true">
                <a:solidFill>
                  <a:srgbClr val="051D40"/>
                </a:solidFill>
                <a:latin typeface="DM Sans Bold"/>
                <a:ea typeface="DM Sans Bold"/>
                <a:cs typeface="DM Sans Bold"/>
                <a:sym typeface="DM Sans Bold"/>
              </a:rPr>
              <a:t>The ANZUS Treaty</a:t>
            </a:r>
          </a:p>
        </p:txBody>
      </p:sp>
      <p:sp>
        <p:nvSpPr>
          <p:cNvPr name="Freeform 7" id="7"/>
          <p:cNvSpPr/>
          <p:nvPr/>
        </p:nvSpPr>
        <p:spPr>
          <a:xfrm flipH="false" flipV="false" rot="0">
            <a:off x="0" y="0"/>
            <a:ext cx="8683227" cy="10287000"/>
          </a:xfrm>
          <a:custGeom>
            <a:avLst/>
            <a:gdLst/>
            <a:ahLst/>
            <a:cxnLst/>
            <a:rect r="r" b="b" t="t" l="l"/>
            <a:pathLst>
              <a:path h="10287000" w="8683227">
                <a:moveTo>
                  <a:pt x="0" y="0"/>
                </a:moveTo>
                <a:lnTo>
                  <a:pt x="8683227" y="0"/>
                </a:lnTo>
                <a:lnTo>
                  <a:pt x="8683227" y="10287000"/>
                </a:lnTo>
                <a:lnTo>
                  <a:pt x="0" y="10287000"/>
                </a:lnTo>
                <a:lnTo>
                  <a:pt x="0" y="0"/>
                </a:lnTo>
                <a:close/>
              </a:path>
            </a:pathLst>
          </a:custGeom>
          <a:blipFill>
            <a:blip r:embed="rId2"/>
            <a:stretch>
              <a:fillRect l="-5097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4816593" cy="2709333"/>
          </a:xfrm>
        </p:grpSpPr>
        <p:sp>
          <p:nvSpPr>
            <p:cNvPr name="Freeform 3" id="3"/>
            <p:cNvSpPr/>
            <p:nvPr/>
          </p:nvSpPr>
          <p:spPr>
            <a:xfrm flipH="false" flipV="false" rot="0">
              <a:off x="0" y="0"/>
              <a:ext cx="4816592" cy="2709333"/>
            </a:xfrm>
            <a:custGeom>
              <a:avLst/>
              <a:gdLst/>
              <a:ahLst/>
              <a:cxnLst/>
              <a:rect r="r" b="b" t="t" l="l"/>
              <a:pathLst>
                <a:path h="2709333" w="4816592">
                  <a:moveTo>
                    <a:pt x="0" y="0"/>
                  </a:moveTo>
                  <a:lnTo>
                    <a:pt x="4816592" y="0"/>
                  </a:lnTo>
                  <a:lnTo>
                    <a:pt x="4816592" y="2709333"/>
                  </a:lnTo>
                  <a:lnTo>
                    <a:pt x="0" y="2709333"/>
                  </a:lnTo>
                  <a:close/>
                </a:path>
              </a:pathLst>
            </a:custGeom>
            <a:solidFill>
              <a:srgbClr val="FDEBAF"/>
            </a:solidFill>
          </p:spPr>
        </p:sp>
        <p:sp>
          <p:nvSpPr>
            <p:cNvPr name="TextBox 4" id="4"/>
            <p:cNvSpPr txBox="true"/>
            <p:nvPr/>
          </p:nvSpPr>
          <p:spPr>
            <a:xfrm>
              <a:off x="0" y="-38100"/>
              <a:ext cx="4816593" cy="2747433"/>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4735286" y="1028700"/>
            <a:ext cx="8817429" cy="6172200"/>
          </a:xfrm>
          <a:custGeom>
            <a:avLst/>
            <a:gdLst/>
            <a:ahLst/>
            <a:cxnLst/>
            <a:rect r="r" b="b" t="t" l="l"/>
            <a:pathLst>
              <a:path h="6172200" w="8817429">
                <a:moveTo>
                  <a:pt x="0" y="0"/>
                </a:moveTo>
                <a:lnTo>
                  <a:pt x="8817428" y="0"/>
                </a:lnTo>
                <a:lnTo>
                  <a:pt x="8817428" y="6172200"/>
                </a:lnTo>
                <a:lnTo>
                  <a:pt x="0" y="6172200"/>
                </a:lnTo>
                <a:lnTo>
                  <a:pt x="0" y="0"/>
                </a:lnTo>
                <a:close/>
              </a:path>
            </a:pathLst>
          </a:custGeom>
          <a:blipFill>
            <a:blip r:embed="rId2"/>
            <a:stretch>
              <a:fillRect l="0" t="0" r="0" b="0"/>
            </a:stretch>
          </a:blipFill>
        </p:spPr>
      </p:sp>
      <p:sp>
        <p:nvSpPr>
          <p:cNvPr name="TextBox 6" id="6"/>
          <p:cNvSpPr txBox="true"/>
          <p:nvPr/>
        </p:nvSpPr>
        <p:spPr>
          <a:xfrm rot="0">
            <a:off x="2201431" y="8397875"/>
            <a:ext cx="13885138" cy="860425"/>
          </a:xfrm>
          <a:prstGeom prst="rect">
            <a:avLst/>
          </a:prstGeom>
        </p:spPr>
        <p:txBody>
          <a:bodyPr anchor="t" rtlCol="false" tIns="0" lIns="0" bIns="0" rIns="0">
            <a:spAutoFit/>
          </a:bodyPr>
          <a:lstStyle/>
          <a:p>
            <a:pPr algn="ctr">
              <a:lnSpc>
                <a:spcPts val="3499"/>
              </a:lnSpc>
            </a:pPr>
            <a:r>
              <a:rPr lang="en-US" sz="2499">
                <a:solidFill>
                  <a:srgbClr val="051D40"/>
                </a:solidFill>
                <a:latin typeface="DM Sans"/>
                <a:ea typeface="DM Sans"/>
                <a:cs typeface="DM Sans"/>
                <a:sym typeface="DM Sans"/>
              </a:rPr>
              <a:t>To view more educational resources, please visit:</a:t>
            </a:r>
          </a:p>
          <a:p>
            <a:pPr algn="ctr">
              <a:lnSpc>
                <a:spcPts val="3499"/>
              </a:lnSpc>
              <a:spcBef>
                <a:spcPct val="0"/>
              </a:spcBef>
            </a:pPr>
            <a:r>
              <a:rPr lang="en-US" sz="2499" u="sng">
                <a:solidFill>
                  <a:srgbClr val="051D40"/>
                </a:solidFill>
                <a:latin typeface="DM Sans"/>
                <a:ea typeface="DM Sans"/>
                <a:cs typeface="DM Sans"/>
                <a:sym typeface="DM Sans"/>
                <a:hlinkClick r:id="rId3" tooltip="https://www.robertmenziesinstitute.org.au/research-learning/learning/classroom-resources/"/>
              </a:rPr>
              <a:t>https://www.robertmenziesinstitute.org.au/research-learning/learning/classroom-resources/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DAHE7Z43-js</dc:identifier>
  <dcterms:modified xsi:type="dcterms:W3CDTF">2011-08-01T06:04:30Z</dcterms:modified>
  <cp:revision>1</cp:revision>
  <dc:title>Menzies &amp; ANZUS</dc:title>
</cp:coreProperties>
</file>