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Trebuchet MS" charset="1" panose="020B0603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notesMasters/notesMaster1.xml" Type="http://schemas.openxmlformats.org/officeDocument/2006/relationships/notesMaster"/><Relationship Id="rId16" Target="theme/theme2.xml" Type="http://schemas.openxmlformats.org/officeDocument/2006/relationships/theme"/><Relationship Id="rId17" Target="notesSlides/notesSlide1.xml" Type="http://schemas.openxmlformats.org/officeDocument/2006/relationships/notesSlide"/><Relationship Id="rId18" Target="fonts/font18.fntdata" Type="http://schemas.openxmlformats.org/officeDocument/2006/relationships/font"/><Relationship Id="rId19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20" Target="notesSlides/notesSlide3.xml" Type="http://schemas.openxmlformats.org/officeDocument/2006/relationships/notesSlide"/><Relationship Id="rId21" Target="notesSlides/notesSlide4.xml" Type="http://schemas.openxmlformats.org/officeDocument/2006/relationships/notesSlide"/><Relationship Id="rId22" Target="notesSlides/notesSlide5.xml" Type="http://schemas.openxmlformats.org/officeDocument/2006/relationships/notesSlide"/><Relationship Id="rId23" Target="notesSlides/notesSlide6.xml" Type="http://schemas.openxmlformats.org/officeDocument/2006/relationships/notesSlide"/><Relationship Id="rId24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jpe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9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0.jpe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1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12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jpe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jpe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5.png" Type="http://schemas.openxmlformats.org/officeDocument/2006/relationships/image"/><Relationship Id="rId6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6364281"/>
            <a:ext cx="13452129" cy="413909"/>
            <a:chOff x="0" y="0"/>
            <a:chExt cx="17936172" cy="55187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17936211" cy="551942"/>
            </a:xfrm>
            <a:custGeom>
              <a:avLst/>
              <a:gdLst/>
              <a:ahLst/>
              <a:cxnLst/>
              <a:rect r="r" b="b" t="t" l="l"/>
              <a:pathLst>
                <a:path h="551942" w="17936211">
                  <a:moveTo>
                    <a:pt x="0" y="0"/>
                  </a:moveTo>
                  <a:lnTo>
                    <a:pt x="17936211" y="0"/>
                  </a:lnTo>
                  <a:lnTo>
                    <a:pt x="17936211" y="551942"/>
                  </a:lnTo>
                  <a:lnTo>
                    <a:pt x="0" y="551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1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67575" y="6365767"/>
            <a:ext cx="4615663" cy="415414"/>
            <a:chOff x="0" y="0"/>
            <a:chExt cx="6154217" cy="553885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6154166" cy="553847"/>
            </a:xfrm>
            <a:custGeom>
              <a:avLst/>
              <a:gdLst/>
              <a:ahLst/>
              <a:cxnLst/>
              <a:rect r="r" b="b" t="t" l="l"/>
              <a:pathLst>
                <a:path h="553847" w="6154166">
                  <a:moveTo>
                    <a:pt x="0" y="0"/>
                  </a:moveTo>
                  <a:lnTo>
                    <a:pt x="6154166" y="0"/>
                  </a:lnTo>
                  <a:lnTo>
                    <a:pt x="6154166" y="553847"/>
                  </a:lnTo>
                  <a:lnTo>
                    <a:pt x="0" y="553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6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3885114"/>
            <a:ext cx="13452129" cy="2490502"/>
            <a:chOff x="0" y="0"/>
            <a:chExt cx="17936172" cy="332066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7936211" cy="3320669"/>
            </a:xfrm>
            <a:custGeom>
              <a:avLst/>
              <a:gdLst/>
              <a:ahLst/>
              <a:cxnLst/>
              <a:rect r="r" b="b" t="t" l="l"/>
              <a:pathLst>
                <a:path h="3320669" w="17936211">
                  <a:moveTo>
                    <a:pt x="0" y="0"/>
                  </a:moveTo>
                  <a:lnTo>
                    <a:pt x="17936211" y="0"/>
                  </a:lnTo>
                  <a:lnTo>
                    <a:pt x="17936211" y="3320669"/>
                  </a:lnTo>
                  <a:lnTo>
                    <a:pt x="0" y="3320669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667575" y="3885114"/>
            <a:ext cx="4615663" cy="2490502"/>
            <a:chOff x="0" y="0"/>
            <a:chExt cx="6154217" cy="33206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54166" cy="3320669"/>
            </a:xfrm>
            <a:custGeom>
              <a:avLst/>
              <a:gdLst/>
              <a:ahLst/>
              <a:cxnLst/>
              <a:rect r="r" b="b" t="t" l="l"/>
              <a:pathLst>
                <a:path h="3320669" w="6154166">
                  <a:moveTo>
                    <a:pt x="0" y="0"/>
                  </a:moveTo>
                  <a:lnTo>
                    <a:pt x="6154166" y="0"/>
                  </a:lnTo>
                  <a:lnTo>
                    <a:pt x="6154166" y="3320669"/>
                  </a:lnTo>
                  <a:lnTo>
                    <a:pt x="0" y="3320669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-12306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966795" y="0"/>
            <a:ext cx="11329416" cy="10287000"/>
            <a:chOff x="0" y="0"/>
            <a:chExt cx="15105888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05887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5105887">
                  <a:moveTo>
                    <a:pt x="0" y="0"/>
                  </a:moveTo>
                  <a:lnTo>
                    <a:pt x="15105887" y="0"/>
                  </a:lnTo>
                  <a:lnTo>
                    <a:pt x="1510588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" y="7509072"/>
            <a:ext cx="7447788" cy="216075"/>
            <a:chOff x="0" y="0"/>
            <a:chExt cx="9930384" cy="2881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930384" cy="288036"/>
            </a:xfrm>
            <a:custGeom>
              <a:avLst/>
              <a:gdLst/>
              <a:ahLst/>
              <a:cxnLst/>
              <a:rect r="r" b="b" t="t" l="l"/>
              <a:pathLst>
                <a:path h="288036" w="9930384">
                  <a:moveTo>
                    <a:pt x="0" y="0"/>
                  </a:moveTo>
                  <a:lnTo>
                    <a:pt x="9930384" y="0"/>
                  </a:lnTo>
                  <a:lnTo>
                    <a:pt x="9930384" y="288036"/>
                  </a:lnTo>
                  <a:lnTo>
                    <a:pt x="0" y="288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436" r="0" b="-45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957270" y="-21841"/>
            <a:ext cx="11335493" cy="10306050"/>
            <a:chOff x="0" y="0"/>
            <a:chExt cx="15113991" cy="13741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1508861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5088615">
                  <a:moveTo>
                    <a:pt x="0" y="0"/>
                  </a:moveTo>
                  <a:lnTo>
                    <a:pt x="15088615" y="0"/>
                  </a:lnTo>
                  <a:lnTo>
                    <a:pt x="15088615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8094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114015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15114015">
                  <a:moveTo>
                    <a:pt x="12700" y="0"/>
                  </a:moveTo>
                  <a:lnTo>
                    <a:pt x="15101315" y="0"/>
                  </a:lnTo>
                  <a:cubicBezTo>
                    <a:pt x="15108301" y="0"/>
                    <a:pt x="15114015" y="5715"/>
                    <a:pt x="15114015" y="12700"/>
                  </a:cubicBezTo>
                  <a:lnTo>
                    <a:pt x="15114015" y="13728700"/>
                  </a:lnTo>
                  <a:cubicBezTo>
                    <a:pt x="15114015" y="13735686"/>
                    <a:pt x="15108301" y="13741400"/>
                    <a:pt x="15101315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15101315" y="13716000"/>
                  </a:lnTo>
                  <a:lnTo>
                    <a:pt x="15101315" y="13728700"/>
                  </a:lnTo>
                  <a:lnTo>
                    <a:pt x="15088615" y="13728700"/>
                  </a:lnTo>
                  <a:lnTo>
                    <a:pt x="15088615" y="12700"/>
                  </a:lnTo>
                  <a:lnTo>
                    <a:pt x="15101315" y="12700"/>
                  </a:lnTo>
                  <a:lnTo>
                    <a:pt x="1510131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796AA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-19050" y="2758145"/>
            <a:ext cx="7446855" cy="4770711"/>
            <a:chOff x="0" y="0"/>
            <a:chExt cx="9929139" cy="636094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929114" cy="6360922"/>
            </a:xfrm>
            <a:custGeom>
              <a:avLst/>
              <a:gdLst/>
              <a:ahLst/>
              <a:cxnLst/>
              <a:rect r="r" b="b" t="t" l="l"/>
              <a:pathLst>
                <a:path h="6360922" w="9929114">
                  <a:moveTo>
                    <a:pt x="0" y="0"/>
                  </a:moveTo>
                  <a:lnTo>
                    <a:pt x="9929114" y="0"/>
                  </a:lnTo>
                  <a:lnTo>
                    <a:pt x="9929114" y="6360922"/>
                  </a:lnTo>
                  <a:lnTo>
                    <a:pt x="0" y="636092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917819" y="2570264"/>
            <a:ext cx="5608920" cy="3991707"/>
            <a:chOff x="0" y="0"/>
            <a:chExt cx="7478560" cy="532227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478556" cy="5322274"/>
            </a:xfrm>
            <a:custGeom>
              <a:avLst/>
              <a:gdLst/>
              <a:ahLst/>
              <a:cxnLst/>
              <a:rect r="r" b="b" t="t" l="l"/>
              <a:pathLst>
                <a:path h="5322274" w="7478556">
                  <a:moveTo>
                    <a:pt x="0" y="0"/>
                  </a:moveTo>
                  <a:lnTo>
                    <a:pt x="7478556" y="0"/>
                  </a:lnTo>
                  <a:lnTo>
                    <a:pt x="7478556" y="5322274"/>
                  </a:lnTo>
                  <a:lnTo>
                    <a:pt x="0" y="5322274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-41310" t="0" r="-4131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38100"/>
              <a:ext cx="7478560" cy="528417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r">
                <a:lnSpc>
                  <a:spcPts val="5508"/>
                </a:lnSpc>
              </a:pPr>
              <a:r>
                <a:rPr lang="en-US" sz="51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Colourblind or Intentionally Blind? Federal Indigenous Policy 1901-1967 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111920" y="8045215"/>
            <a:ext cx="5426040" cy="155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Dr Zachary Gorman, Historian of the Robert Menzies Institute</a:t>
            </a:r>
          </a:p>
          <a:p>
            <a:pPr algn="r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At the University of Melbourne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762420" y="11678"/>
            <a:ext cx="3608422" cy="2563835"/>
            <a:chOff x="0" y="0"/>
            <a:chExt cx="4811230" cy="3418446"/>
          </a:xfrm>
        </p:grpSpPr>
        <p:sp>
          <p:nvSpPr>
            <p:cNvPr name="Freeform 28" id="28" descr="A picture containing text  Description automatically generated"/>
            <p:cNvSpPr/>
            <p:nvPr/>
          </p:nvSpPr>
          <p:spPr>
            <a:xfrm flipH="false" flipV="false" rot="0">
              <a:off x="0" y="0"/>
              <a:ext cx="4811268" cy="3418459"/>
            </a:xfrm>
            <a:custGeom>
              <a:avLst/>
              <a:gdLst/>
              <a:ahLst/>
              <a:cxnLst/>
              <a:rect r="r" b="b" t="t" l="l"/>
              <a:pathLst>
                <a:path h="3418459" w="4811268">
                  <a:moveTo>
                    <a:pt x="0" y="0"/>
                  </a:moveTo>
                  <a:lnTo>
                    <a:pt x="4811268" y="0"/>
                  </a:lnTo>
                  <a:lnTo>
                    <a:pt x="4811268" y="3418459"/>
                  </a:lnTo>
                  <a:lnTo>
                    <a:pt x="0" y="341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88" t="0" r="-188" b="0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7547219" y="2041608"/>
            <a:ext cx="10572750" cy="5929312"/>
            <a:chOff x="0" y="0"/>
            <a:chExt cx="14097000" cy="790575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097000" cy="7905750"/>
            </a:xfrm>
            <a:custGeom>
              <a:avLst/>
              <a:gdLst/>
              <a:ahLst/>
              <a:cxnLst/>
              <a:rect r="r" b="b" t="t" l="l"/>
              <a:pathLst>
                <a:path h="7905750" w="14097000">
                  <a:moveTo>
                    <a:pt x="0" y="0"/>
                  </a:moveTo>
                  <a:lnTo>
                    <a:pt x="14097000" y="0"/>
                  </a:lnTo>
                  <a:lnTo>
                    <a:pt x="14097000" y="7905750"/>
                  </a:lnTo>
                  <a:lnTo>
                    <a:pt x="0" y="7905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9869624" y="8318478"/>
            <a:ext cx="8158905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Noel Butlin Archives Centre, Australian National University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9525" y="-28575"/>
            <a:ext cx="18302288" cy="10306050"/>
            <a:chOff x="0" y="0"/>
            <a:chExt cx="24403050" cy="13741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403050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24403050">
                  <a:moveTo>
                    <a:pt x="12700" y="0"/>
                  </a:moveTo>
                  <a:lnTo>
                    <a:pt x="24390350" y="0"/>
                  </a:lnTo>
                  <a:cubicBezTo>
                    <a:pt x="24397336" y="0"/>
                    <a:pt x="24403050" y="5715"/>
                    <a:pt x="24403050" y="12700"/>
                  </a:cubicBezTo>
                  <a:lnTo>
                    <a:pt x="24403050" y="13728700"/>
                  </a:lnTo>
                  <a:cubicBezTo>
                    <a:pt x="24403050" y="13735686"/>
                    <a:pt x="24397336" y="13741400"/>
                    <a:pt x="24390350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24390350" y="13716000"/>
                  </a:lnTo>
                  <a:lnTo>
                    <a:pt x="24390350" y="13728700"/>
                  </a:lnTo>
                  <a:lnTo>
                    <a:pt x="24377650" y="13728700"/>
                  </a:lnTo>
                  <a:lnTo>
                    <a:pt x="24377650" y="12700"/>
                  </a:lnTo>
                  <a:lnTo>
                    <a:pt x="24390350" y="12700"/>
                  </a:lnTo>
                  <a:lnTo>
                    <a:pt x="243903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796A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333988" y="0"/>
            <a:ext cx="6954012" cy="10287000"/>
            <a:chOff x="0" y="0"/>
            <a:chExt cx="9272016" cy="13716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27201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272016">
                  <a:moveTo>
                    <a:pt x="0" y="0"/>
                  </a:moveTo>
                  <a:lnTo>
                    <a:pt x="9272016" y="0"/>
                  </a:lnTo>
                  <a:lnTo>
                    <a:pt x="927201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" y="914400"/>
            <a:ext cx="11814048" cy="2052295"/>
            <a:chOff x="0" y="0"/>
            <a:chExt cx="15752064" cy="27363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752063" cy="2736342"/>
            </a:xfrm>
            <a:custGeom>
              <a:avLst/>
              <a:gdLst/>
              <a:ahLst/>
              <a:cxnLst/>
              <a:rect r="r" b="b" t="t" l="l"/>
              <a:pathLst>
                <a:path h="2736342" w="15752063">
                  <a:moveTo>
                    <a:pt x="0" y="0"/>
                  </a:moveTo>
                  <a:lnTo>
                    <a:pt x="15752063" y="0"/>
                  </a:lnTo>
                  <a:lnTo>
                    <a:pt x="15752063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0480" y="1129846"/>
            <a:ext cx="10631329" cy="1621403"/>
            <a:chOff x="0" y="0"/>
            <a:chExt cx="14175105" cy="21618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175104" cy="2161876"/>
            </a:xfrm>
            <a:custGeom>
              <a:avLst/>
              <a:gdLst/>
              <a:ahLst/>
              <a:cxnLst/>
              <a:rect r="r" b="b" t="t" l="l"/>
              <a:pathLst>
                <a:path h="2161876" w="14175104">
                  <a:moveTo>
                    <a:pt x="0" y="0"/>
                  </a:moveTo>
                  <a:lnTo>
                    <a:pt x="14175104" y="0"/>
                  </a:lnTo>
                  <a:lnTo>
                    <a:pt x="14175104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77760" r="0" b="-7776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47625"/>
              <a:ext cx="14175105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Mythologies of 1967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" y="2955360"/>
            <a:ext cx="11950570" cy="481746"/>
            <a:chOff x="0" y="0"/>
            <a:chExt cx="15934093" cy="64232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5934055" cy="642366"/>
            </a:xfrm>
            <a:custGeom>
              <a:avLst/>
              <a:gdLst/>
              <a:ahLst/>
              <a:cxnLst/>
              <a:rect r="r" b="b" t="t" l="l"/>
              <a:pathLst>
                <a:path h="642366" w="15934055">
                  <a:moveTo>
                    <a:pt x="0" y="0"/>
                  </a:moveTo>
                  <a:lnTo>
                    <a:pt x="15934055" y="0"/>
                  </a:lnTo>
                  <a:lnTo>
                    <a:pt x="1593405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5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111920" y="3579600"/>
            <a:ext cx="9451934" cy="52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‘Forgotten’ referendum on the Nexus Clause, arguably considered a greater priority for the government at the time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Widespread belief that the referendum granted citizenship &amp; voting rights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 story, but need to understand its complexities in order to avoid misrepresentation</a:t>
            </a:r>
          </a:p>
          <a:p>
            <a:pPr algn="l" marL="651510" indent="-325755" lvl="1">
              <a:lnSpc>
                <a:spcPts val="3888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12362678" y="960120"/>
            <a:ext cx="4873638" cy="8366760"/>
            <a:chOff x="0" y="0"/>
            <a:chExt cx="6498184" cy="111556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498209" cy="11155680"/>
            </a:xfrm>
            <a:custGeom>
              <a:avLst/>
              <a:gdLst/>
              <a:ahLst/>
              <a:cxnLst/>
              <a:rect r="r" b="b" t="t" l="l"/>
              <a:pathLst>
                <a:path h="11155680" w="6498209">
                  <a:moveTo>
                    <a:pt x="0" y="0"/>
                  </a:moveTo>
                  <a:lnTo>
                    <a:pt x="6498209" y="0"/>
                  </a:lnTo>
                  <a:lnTo>
                    <a:pt x="6498209" y="11155680"/>
                  </a:lnTo>
                  <a:lnTo>
                    <a:pt x="0" y="11155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2" r="0" b="-42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12026627" y="9557661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Museums Victoria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954012" y="19"/>
            <a:ext cx="11329226" cy="10284466"/>
            <a:chOff x="0" y="0"/>
            <a:chExt cx="15105634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05635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5105635">
                  <a:moveTo>
                    <a:pt x="0" y="0"/>
                  </a:moveTo>
                  <a:lnTo>
                    <a:pt x="15105635" y="0"/>
                  </a:lnTo>
                  <a:lnTo>
                    <a:pt x="15105635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933" t="0" r="-18453" b="-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7527846" cy="2052295"/>
            <a:chOff x="0" y="0"/>
            <a:chExt cx="10037128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37191" cy="2736342"/>
            </a:xfrm>
            <a:custGeom>
              <a:avLst/>
              <a:gdLst/>
              <a:ahLst/>
              <a:cxnLst/>
              <a:rect r="r" b="b" t="t" l="l"/>
              <a:pathLst>
                <a:path h="2736342" w="10037191">
                  <a:moveTo>
                    <a:pt x="0" y="0"/>
                  </a:moveTo>
                  <a:lnTo>
                    <a:pt x="10037191" y="0"/>
                  </a:lnTo>
                  <a:lnTo>
                    <a:pt x="10037191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5518537" cy="1621403"/>
            <a:chOff x="0" y="0"/>
            <a:chExt cx="7358050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58056" cy="2161876"/>
            </a:xfrm>
            <a:custGeom>
              <a:avLst/>
              <a:gdLst/>
              <a:ahLst/>
              <a:cxnLst/>
              <a:rect r="r" b="b" t="t" l="l"/>
              <a:pathLst>
                <a:path h="2161876" w="7358056">
                  <a:moveTo>
                    <a:pt x="0" y="0"/>
                  </a:moveTo>
                  <a:lnTo>
                    <a:pt x="7358056" y="0"/>
                  </a:lnTo>
                  <a:lnTo>
                    <a:pt x="7358056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16318" r="0" b="-16318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7358050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184"/>
                </a:lnSpc>
              </a:pPr>
              <a:r>
                <a:rPr lang="en-US" sz="4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Section 127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7543800" cy="304105"/>
            <a:chOff x="0" y="0"/>
            <a:chExt cx="10058400" cy="40547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058400" cy="405511"/>
            </a:xfrm>
            <a:custGeom>
              <a:avLst/>
              <a:gdLst/>
              <a:ahLst/>
              <a:cxnLst/>
              <a:rect r="r" b="b" t="t" l="l"/>
              <a:pathLst>
                <a:path h="405511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405511"/>
                  </a:lnTo>
                  <a:lnTo>
                    <a:pt x="0" y="4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7" t="0" r="-15507" b="9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6202" y="3579600"/>
            <a:ext cx="6766370" cy="6661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Census used for constitutional mechanisms, most importantly allocating House of Reps seats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voting rights in different States: WA &amp; QLD the worst, SA the best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41 theoretically protect the votes of those who already had the right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John Cockburn recognise impact of exclusion &amp; object to 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10065" y="9618650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Library of Australia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 descr="This 28mm-high badge has the words ‘Australia for the Australians’ stamped on the rim and the words ‘White Australia’ stamped on silver-painted representation of the Australian continent in the middle.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3185" t="0" r="-27573" b="-119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Section 51 (xxvi)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79476" y="3579600"/>
            <a:ext cx="8673084" cy="6497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Overlap between Sections 127 &amp; 25 show immigrants could also be excluded from the census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Race Power aimed at discriminating against non-British immigrants &amp; their descendants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Māori demonstrate that the various First Nations were quite distinctive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Government could still pass legislation impacting Indigenous people, just restricted from passing legislation exclusive to them</a:t>
            </a:r>
          </a:p>
          <a:p>
            <a:pPr algn="l" marL="651510" indent="-325755" lvl="1">
              <a:lnSpc>
                <a:spcPts val="3888"/>
              </a:lnSpc>
            </a:pPr>
          </a:p>
          <a:p>
            <a:pPr algn="l" marL="651510" indent="-325755" lvl="1">
              <a:lnSpc>
                <a:spcPts val="3888"/>
              </a:lnSpc>
            </a:pPr>
          </a:p>
          <a:p>
            <a:pPr algn="l" marL="651510" indent="-325755" lvl="1">
              <a:lnSpc>
                <a:spcPts val="3888"/>
              </a:lnSpc>
            </a:pPr>
          </a:p>
          <a:p>
            <a:pPr algn="l" marL="651510" indent="-325755" lvl="1">
              <a:lnSpc>
                <a:spcPts val="3888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2790275" y="9618650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Museum of Australia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1321710" y="19"/>
            <a:ext cx="6961518" cy="10284466"/>
            <a:chOff x="0" y="0"/>
            <a:chExt cx="9282024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282049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9282049">
                  <a:moveTo>
                    <a:pt x="0" y="0"/>
                  </a:moveTo>
                  <a:lnTo>
                    <a:pt x="9282049" y="0"/>
                  </a:lnTo>
                  <a:lnTo>
                    <a:pt x="9282049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535" t="0" r="-2381" b="-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11950570" cy="2052295"/>
            <a:chOff x="0" y="0"/>
            <a:chExt cx="15934093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934055" cy="2736342"/>
            </a:xfrm>
            <a:custGeom>
              <a:avLst/>
              <a:gdLst/>
              <a:ahLst/>
              <a:cxnLst/>
              <a:rect r="r" b="b" t="t" l="l"/>
              <a:pathLst>
                <a:path h="2736342" w="15934055">
                  <a:moveTo>
                    <a:pt x="0" y="0"/>
                  </a:moveTo>
                  <a:lnTo>
                    <a:pt x="15934055" y="0"/>
                  </a:lnTo>
                  <a:lnTo>
                    <a:pt x="1593405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10631329" cy="1621403"/>
            <a:chOff x="0" y="0"/>
            <a:chExt cx="14175105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175104" cy="2161876"/>
            </a:xfrm>
            <a:custGeom>
              <a:avLst/>
              <a:gdLst/>
              <a:ahLst/>
              <a:cxnLst/>
              <a:rect r="r" b="b" t="t" l="l"/>
              <a:pathLst>
                <a:path h="2161876" w="14175104">
                  <a:moveTo>
                    <a:pt x="0" y="0"/>
                  </a:moveTo>
                  <a:lnTo>
                    <a:pt x="14175104" y="0"/>
                  </a:lnTo>
                  <a:lnTo>
                    <a:pt x="14175104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77760" r="0" b="-7776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4175105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Legislative Exclusion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11950570" cy="481746"/>
            <a:chOff x="0" y="0"/>
            <a:chExt cx="15934093" cy="64232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934055" cy="642366"/>
            </a:xfrm>
            <a:custGeom>
              <a:avLst/>
              <a:gdLst/>
              <a:ahLst/>
              <a:cxnLst/>
              <a:rect r="r" b="b" t="t" l="l"/>
              <a:pathLst>
                <a:path h="642366" w="15934055">
                  <a:moveTo>
                    <a:pt x="0" y="0"/>
                  </a:moveTo>
                  <a:lnTo>
                    <a:pt x="15934055" y="0"/>
                  </a:lnTo>
                  <a:lnTo>
                    <a:pt x="1593405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5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111920" y="3579600"/>
            <a:ext cx="9451934" cy="52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Commonwealth Franchise Act 1902 give women the vote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Amendment disenfranchising Indigenous people not initially included, Richard O’Connor dub it ‘monstrous’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Exclusion of ‘Aboriginal Natives’ find its way into social services legislation &amp; cover people of Asian or Pacific descent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British diplomatic pressure improve situation for immigrants but not for First Nations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90275" y="9618650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Museum of Australia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8771" t="0" r="-32566" b="-2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7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Northern Territory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52701" y="3617700"/>
            <a:ext cx="8138789" cy="6427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Commonwealth takeover 1 January 1911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Control ‘every bit as oppressive as it was in Queensland and Western Australia’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Aboriginals Ordinance 1918 restrict movement, employment, marriage, alcohol &amp; more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Commonwealth not even spend more money than the States</a:t>
            </a:r>
          </a:p>
          <a:p>
            <a:pPr algn="l" marL="651510" indent="-325755" lvl="1">
              <a:lnSpc>
                <a:spcPts val="3499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1930s a decade of regression rather than progress</a:t>
            </a:r>
          </a:p>
          <a:p>
            <a:pPr algn="l" marL="651510" indent="-325755" lvl="1">
              <a:lnSpc>
                <a:spcPts val="3499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2710065" y="9618650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Library of Australia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9525" y="-28575"/>
            <a:ext cx="18302288" cy="10306050"/>
            <a:chOff x="0" y="0"/>
            <a:chExt cx="24403050" cy="13741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403050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24403050">
                  <a:moveTo>
                    <a:pt x="12700" y="0"/>
                  </a:moveTo>
                  <a:lnTo>
                    <a:pt x="24390350" y="0"/>
                  </a:lnTo>
                  <a:cubicBezTo>
                    <a:pt x="24397336" y="0"/>
                    <a:pt x="24403050" y="5715"/>
                    <a:pt x="24403050" y="12700"/>
                  </a:cubicBezTo>
                  <a:lnTo>
                    <a:pt x="24403050" y="13728700"/>
                  </a:lnTo>
                  <a:cubicBezTo>
                    <a:pt x="24403050" y="13735686"/>
                    <a:pt x="24397336" y="13741400"/>
                    <a:pt x="24390350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24390350" y="13716000"/>
                  </a:lnTo>
                  <a:lnTo>
                    <a:pt x="24390350" y="13728700"/>
                  </a:lnTo>
                  <a:lnTo>
                    <a:pt x="24377650" y="13728700"/>
                  </a:lnTo>
                  <a:lnTo>
                    <a:pt x="24377650" y="12700"/>
                  </a:lnTo>
                  <a:lnTo>
                    <a:pt x="24390350" y="12700"/>
                  </a:lnTo>
                  <a:lnTo>
                    <a:pt x="243903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796A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" y="914400"/>
            <a:ext cx="9619298" cy="2052295"/>
            <a:chOff x="0" y="0"/>
            <a:chExt cx="12825730" cy="27363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825730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825730">
                  <a:moveTo>
                    <a:pt x="0" y="0"/>
                  </a:moveTo>
                  <a:lnTo>
                    <a:pt x="12825730" y="0"/>
                  </a:lnTo>
                  <a:lnTo>
                    <a:pt x="12825730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0480" y="1129846"/>
            <a:ext cx="8377018" cy="1621403"/>
            <a:chOff x="0" y="0"/>
            <a:chExt cx="11169358" cy="21618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169354" cy="2161876"/>
            </a:xfrm>
            <a:custGeom>
              <a:avLst/>
              <a:gdLst/>
              <a:ahLst/>
              <a:cxnLst/>
              <a:rect r="r" b="b" t="t" l="l"/>
              <a:pathLst>
                <a:path h="2161876" w="11169354">
                  <a:moveTo>
                    <a:pt x="0" y="0"/>
                  </a:moveTo>
                  <a:lnTo>
                    <a:pt x="11169354" y="0"/>
                  </a:lnTo>
                  <a:lnTo>
                    <a:pt x="11169354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l="0" t="-50669" r="0" b="-50669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47625"/>
              <a:ext cx="11169358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1940s: War as a catalyst for limited recognition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" y="2955360"/>
            <a:ext cx="9614916" cy="387591"/>
            <a:chOff x="0" y="0"/>
            <a:chExt cx="12819888" cy="5167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819888" cy="516763"/>
            </a:xfrm>
            <a:custGeom>
              <a:avLst/>
              <a:gdLst/>
              <a:ahLst/>
              <a:cxnLst/>
              <a:rect r="r" b="b" t="t" l="l"/>
              <a:pathLst>
                <a:path h="516763" w="12819888">
                  <a:moveTo>
                    <a:pt x="0" y="0"/>
                  </a:moveTo>
                  <a:lnTo>
                    <a:pt x="12819888" y="0"/>
                  </a:lnTo>
                  <a:lnTo>
                    <a:pt x="12819888" y="516763"/>
                  </a:lnTo>
                  <a:lnTo>
                    <a:pt x="0" y="516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-4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613296" y="3598078"/>
            <a:ext cx="7474382" cy="52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1940 see soldiers given voting rights but only for duration of the war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 Cooper an early advocate of Commonwealth takeover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1944 ‘14 Powers’ Referendum fail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Nationality &amp; Citizenship Act 1948 grant citizenship without rights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Commonwealth Electoral Act 1949 give practical effect to what had been promised in Section 41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099748" y="964197"/>
            <a:ext cx="7218607" cy="8362683"/>
            <a:chOff x="0" y="0"/>
            <a:chExt cx="9624809" cy="1115024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624822" cy="11150219"/>
            </a:xfrm>
            <a:custGeom>
              <a:avLst/>
              <a:gdLst/>
              <a:ahLst/>
              <a:cxnLst/>
              <a:rect r="r" b="b" t="t" l="l"/>
              <a:pathLst>
                <a:path h="11150219" w="9624822">
                  <a:moveTo>
                    <a:pt x="0" y="0"/>
                  </a:moveTo>
                  <a:lnTo>
                    <a:pt x="9624822" y="0"/>
                  </a:lnTo>
                  <a:lnTo>
                    <a:pt x="9624822" y="11150219"/>
                  </a:lnTo>
                  <a:lnTo>
                    <a:pt x="0" y="111502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22779" y="2052428"/>
            <a:ext cx="7172535" cy="5809755"/>
            <a:chOff x="0" y="0"/>
            <a:chExt cx="9563379" cy="774634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563354" cy="7746365"/>
            </a:xfrm>
            <a:custGeom>
              <a:avLst/>
              <a:gdLst/>
              <a:ahLst/>
              <a:cxnLst/>
              <a:rect r="r" b="b" t="t" l="l"/>
              <a:pathLst>
                <a:path h="7746365" w="9563354">
                  <a:moveTo>
                    <a:pt x="0" y="0"/>
                  </a:moveTo>
                  <a:lnTo>
                    <a:pt x="9563354" y="0"/>
                  </a:lnTo>
                  <a:lnTo>
                    <a:pt x="9563354" y="7746365"/>
                  </a:lnTo>
                  <a:lnTo>
                    <a:pt x="0" y="7746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5" r="0" b="-25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0928204" y="9474927"/>
            <a:ext cx="6298711" cy="712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Argus Newspaper Collection of Photographs, State Library of Victoria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9525" y="-28575"/>
            <a:ext cx="18302288" cy="10306050"/>
            <a:chOff x="0" y="0"/>
            <a:chExt cx="24403050" cy="13741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403050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24403050">
                  <a:moveTo>
                    <a:pt x="12700" y="0"/>
                  </a:moveTo>
                  <a:lnTo>
                    <a:pt x="24390350" y="0"/>
                  </a:lnTo>
                  <a:cubicBezTo>
                    <a:pt x="24397336" y="0"/>
                    <a:pt x="24403050" y="5715"/>
                    <a:pt x="24403050" y="12700"/>
                  </a:cubicBezTo>
                  <a:lnTo>
                    <a:pt x="24403050" y="13728700"/>
                  </a:lnTo>
                  <a:cubicBezTo>
                    <a:pt x="24403050" y="13735686"/>
                    <a:pt x="24397336" y="13741400"/>
                    <a:pt x="24390350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24390350" y="13716000"/>
                  </a:lnTo>
                  <a:lnTo>
                    <a:pt x="24390350" y="13728700"/>
                  </a:lnTo>
                  <a:lnTo>
                    <a:pt x="24377650" y="13728700"/>
                  </a:lnTo>
                  <a:lnTo>
                    <a:pt x="24377650" y="12700"/>
                  </a:lnTo>
                  <a:lnTo>
                    <a:pt x="24390350" y="12700"/>
                  </a:lnTo>
                  <a:lnTo>
                    <a:pt x="2439035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796AA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192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" y="914400"/>
            <a:ext cx="9619298" cy="2052295"/>
            <a:chOff x="0" y="0"/>
            <a:chExt cx="12825730" cy="273639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825730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825730">
                  <a:moveTo>
                    <a:pt x="0" y="0"/>
                  </a:moveTo>
                  <a:lnTo>
                    <a:pt x="12825730" y="0"/>
                  </a:lnTo>
                  <a:lnTo>
                    <a:pt x="12825730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0480" y="1129846"/>
            <a:ext cx="8377018" cy="1621403"/>
            <a:chOff x="0" y="0"/>
            <a:chExt cx="11169358" cy="21618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169354" cy="2161876"/>
            </a:xfrm>
            <a:custGeom>
              <a:avLst/>
              <a:gdLst/>
              <a:ahLst/>
              <a:cxnLst/>
              <a:rect r="r" b="b" t="t" l="l"/>
              <a:pathLst>
                <a:path h="2161876" w="11169354">
                  <a:moveTo>
                    <a:pt x="0" y="0"/>
                  </a:moveTo>
                  <a:lnTo>
                    <a:pt x="11169354" y="0"/>
                  </a:lnTo>
                  <a:lnTo>
                    <a:pt x="11169354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50669" r="0" b="-50669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>
              <a:off x="0" y="47625"/>
              <a:ext cx="11169358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1950s: ‘Equality’ through Assimilation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" y="2955360"/>
            <a:ext cx="9614916" cy="387591"/>
            <a:chOff x="0" y="0"/>
            <a:chExt cx="12819888" cy="5167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819888" cy="516763"/>
            </a:xfrm>
            <a:custGeom>
              <a:avLst/>
              <a:gdLst/>
              <a:ahLst/>
              <a:cxnLst/>
              <a:rect r="r" b="b" t="t" l="l"/>
              <a:pathLst>
                <a:path h="516763" w="12819888">
                  <a:moveTo>
                    <a:pt x="0" y="0"/>
                  </a:moveTo>
                  <a:lnTo>
                    <a:pt x="12819888" y="0"/>
                  </a:lnTo>
                  <a:lnTo>
                    <a:pt x="12819888" y="516763"/>
                  </a:lnTo>
                  <a:lnTo>
                    <a:pt x="0" y="516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506" t="0" r="-15506" b="-4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91440" y="3029655"/>
            <a:ext cx="8494862" cy="721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Silence on impact of British nuclear tests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Admittance to social security, but only if choosing a ‘settled’ life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Paul Hasluck, Minister for Territories 1951-63 study Indigenous policy but hardly ‘enlightened’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1953 Welfare Ordinance remove racial categories in administration of Northern Territory, but leave most Indigenous People facing the same restrictions they had before</a:t>
            </a:r>
          </a:p>
          <a:p>
            <a:pPr algn="l" marL="597217" indent="-298609" lvl="1">
              <a:lnSpc>
                <a:spcPts val="3564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1962 Electoral Act open decade in which reform was increasingly demanded</a:t>
            </a:r>
          </a:p>
          <a:p>
            <a:pPr algn="l" marL="597217" indent="-298609" lvl="1">
              <a:lnSpc>
                <a:spcPts val="3564"/>
              </a:lnSpc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10099748" y="964197"/>
            <a:ext cx="7218607" cy="8362683"/>
            <a:chOff x="0" y="0"/>
            <a:chExt cx="9624809" cy="1115024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624822" cy="11150219"/>
            </a:xfrm>
            <a:custGeom>
              <a:avLst/>
              <a:gdLst/>
              <a:ahLst/>
              <a:cxnLst/>
              <a:rect r="r" b="b" t="t" l="l"/>
              <a:pathLst>
                <a:path h="11150219" w="9624822">
                  <a:moveTo>
                    <a:pt x="0" y="0"/>
                  </a:moveTo>
                  <a:lnTo>
                    <a:pt x="9624822" y="0"/>
                  </a:lnTo>
                  <a:lnTo>
                    <a:pt x="9624822" y="11150219"/>
                  </a:lnTo>
                  <a:lnTo>
                    <a:pt x="0" y="111502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099748" y="2274103"/>
            <a:ext cx="7218607" cy="5738793"/>
            <a:chOff x="0" y="0"/>
            <a:chExt cx="9624809" cy="765172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624822" cy="7651750"/>
            </a:xfrm>
            <a:custGeom>
              <a:avLst/>
              <a:gdLst/>
              <a:ahLst/>
              <a:cxnLst/>
              <a:rect r="r" b="b" t="t" l="l"/>
              <a:pathLst>
                <a:path h="7651750" w="9624822">
                  <a:moveTo>
                    <a:pt x="0" y="0"/>
                  </a:moveTo>
                  <a:lnTo>
                    <a:pt x="9624822" y="0"/>
                  </a:lnTo>
                  <a:lnTo>
                    <a:pt x="9624822" y="7651750"/>
                  </a:lnTo>
                  <a:lnTo>
                    <a:pt x="0" y="76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18" r="0" b="-18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2710065" y="9618650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Archives of Australia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FE9DF">
                <a:alpha val="100000"/>
              </a:srgbClr>
            </a:gs>
            <a:gs pos="50000">
              <a:srgbClr val="21ABC8">
                <a:alpha val="100000"/>
              </a:srgbClr>
            </a:gs>
            <a:gs pos="100000">
              <a:srgbClr val="0B2262">
                <a:alpha val="100000"/>
              </a:srgbClr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 descr="hashOverlay-FullResolve.png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" y="2955360"/>
            <a:ext cx="15656719" cy="481746"/>
            <a:chOff x="0" y="0"/>
            <a:chExt cx="20875625" cy="642328"/>
          </a:xfrm>
        </p:grpSpPr>
        <p:sp>
          <p:nvSpPr>
            <p:cNvPr name="Freeform 5" id="5" descr="HD-ShadowLong.png"/>
            <p:cNvSpPr/>
            <p:nvPr/>
          </p:nvSpPr>
          <p:spPr>
            <a:xfrm flipH="false" flipV="false" rot="0">
              <a:off x="0" y="0"/>
              <a:ext cx="20875625" cy="642366"/>
            </a:xfrm>
            <a:custGeom>
              <a:avLst/>
              <a:gdLst/>
              <a:ahLst/>
              <a:cxnLst/>
              <a:rect r="r" b="b" t="t" l="l"/>
              <a:pathLst>
                <a:path h="642366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642366"/>
                  </a:lnTo>
                  <a:lnTo>
                    <a:pt x="0" y="642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878737" y="2956855"/>
            <a:ext cx="2404491" cy="216408"/>
            <a:chOff x="0" y="0"/>
            <a:chExt cx="3205988" cy="288544"/>
          </a:xfrm>
        </p:grpSpPr>
        <p:sp>
          <p:nvSpPr>
            <p:cNvPr name="Freeform 7" id="7" descr="HD-ShadowShort.png"/>
            <p:cNvSpPr/>
            <p:nvPr/>
          </p:nvSpPr>
          <p:spPr>
            <a:xfrm flipH="false" flipV="false" rot="0">
              <a:off x="0" y="0"/>
              <a:ext cx="3205988" cy="288544"/>
            </a:xfrm>
            <a:custGeom>
              <a:avLst/>
              <a:gdLst/>
              <a:ahLst/>
              <a:cxnLst/>
              <a:rect r="r" b="b" t="t" l="l"/>
              <a:pathLst>
                <a:path h="288544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88544"/>
                  </a:lnTo>
                  <a:lnTo>
                    <a:pt x="0" y="288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914400"/>
            <a:ext cx="15656719" cy="2052295"/>
            <a:chOff x="0" y="0"/>
            <a:chExt cx="20875625" cy="27363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875625" cy="2736342"/>
            </a:xfrm>
            <a:custGeom>
              <a:avLst/>
              <a:gdLst/>
              <a:ahLst/>
              <a:cxnLst/>
              <a:rect r="r" b="b" t="t" l="l"/>
              <a:pathLst>
                <a:path h="2736342" w="20875625">
                  <a:moveTo>
                    <a:pt x="0" y="0"/>
                  </a:moveTo>
                  <a:lnTo>
                    <a:pt x="20875625" y="0"/>
                  </a:lnTo>
                  <a:lnTo>
                    <a:pt x="20875625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878737" y="914400"/>
            <a:ext cx="2404491" cy="2052295"/>
            <a:chOff x="0" y="0"/>
            <a:chExt cx="3205988" cy="27363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05988" cy="2736342"/>
            </a:xfrm>
            <a:custGeom>
              <a:avLst/>
              <a:gdLst/>
              <a:ahLst/>
              <a:cxnLst/>
              <a:rect r="r" b="b" t="t" l="l"/>
              <a:pathLst>
                <a:path h="2736342" w="3205988">
                  <a:moveTo>
                    <a:pt x="0" y="0"/>
                  </a:moveTo>
                  <a:lnTo>
                    <a:pt x="3205988" y="0"/>
                  </a:lnTo>
                  <a:lnTo>
                    <a:pt x="3205988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39CDE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762" y="0"/>
            <a:ext cx="18288000" cy="10287000"/>
            <a:chOff x="0" y="0"/>
            <a:chExt cx="24384000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144000" y="19"/>
            <a:ext cx="9139238" cy="10284466"/>
            <a:chOff x="0" y="0"/>
            <a:chExt cx="12185650" cy="1371262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185650" cy="13712571"/>
            </a:xfrm>
            <a:custGeom>
              <a:avLst/>
              <a:gdLst/>
              <a:ahLst/>
              <a:cxnLst/>
              <a:rect r="r" b="b" t="t" l="l"/>
              <a:pathLst>
                <a:path h="13712571" w="12185650">
                  <a:moveTo>
                    <a:pt x="0" y="0"/>
                  </a:moveTo>
                  <a:lnTo>
                    <a:pt x="12185650" y="0"/>
                  </a:lnTo>
                  <a:lnTo>
                    <a:pt x="12185650" y="13712571"/>
                  </a:lnTo>
                  <a:lnTo>
                    <a:pt x="0" y="13712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292" t="0" r="-8240" b="-2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" y="914400"/>
            <a:ext cx="9749628" cy="2052295"/>
            <a:chOff x="0" y="0"/>
            <a:chExt cx="12999504" cy="273639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999466" cy="2736342"/>
            </a:xfrm>
            <a:custGeom>
              <a:avLst/>
              <a:gdLst/>
              <a:ahLst/>
              <a:cxnLst/>
              <a:rect r="r" b="b" t="t" l="l"/>
              <a:pathLst>
                <a:path h="2736342" w="12999466">
                  <a:moveTo>
                    <a:pt x="0" y="0"/>
                  </a:moveTo>
                  <a:lnTo>
                    <a:pt x="12999466" y="0"/>
                  </a:lnTo>
                  <a:lnTo>
                    <a:pt x="12999466" y="2736342"/>
                  </a:lnTo>
                  <a:lnTo>
                    <a:pt x="0" y="2736342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0480" y="1129846"/>
            <a:ext cx="7562440" cy="1621403"/>
            <a:chOff x="0" y="0"/>
            <a:chExt cx="10083254" cy="216187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3258" cy="2161876"/>
            </a:xfrm>
            <a:custGeom>
              <a:avLst/>
              <a:gdLst/>
              <a:ahLst/>
              <a:cxnLst/>
              <a:rect r="r" b="b" t="t" l="l"/>
              <a:pathLst>
                <a:path h="2161876" w="10083258">
                  <a:moveTo>
                    <a:pt x="0" y="0"/>
                  </a:moveTo>
                  <a:lnTo>
                    <a:pt x="10083258" y="0"/>
                  </a:lnTo>
                  <a:lnTo>
                    <a:pt x="10083258" y="2161876"/>
                  </a:lnTo>
                  <a:lnTo>
                    <a:pt x="0" y="216187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l="0" t="-40880" r="0" b="-4088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>
              <a:off x="0" y="47625"/>
              <a:ext cx="10083254" cy="21142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1967 Referendum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" y="2955360"/>
            <a:ext cx="9738360" cy="392573"/>
            <a:chOff x="0" y="0"/>
            <a:chExt cx="12984480" cy="5234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84480" cy="523367"/>
            </a:xfrm>
            <a:custGeom>
              <a:avLst/>
              <a:gdLst/>
              <a:ahLst/>
              <a:cxnLst/>
              <a:rect r="r" b="b" t="t" l="l"/>
              <a:pathLst>
                <a:path h="52336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523367"/>
                  </a:lnTo>
                  <a:lnTo>
                    <a:pt x="0" y="52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506" t="0" r="-15506" b="-12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556755" y="3040990"/>
            <a:ext cx="7379560" cy="527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Assumption Australian Constitution enshrined ‘rights’ like USA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Importance of international criticism, particularly amidst the Cold War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Extension of 51 (xxvi) open the way for ‘positive’ discrimination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Debate about equal rights vs equal outcomes conveniently downplayed</a:t>
            </a:r>
          </a:p>
          <a:p>
            <a:pPr algn="l" marL="651510" indent="-325755" lvl="1">
              <a:lnSpc>
                <a:spcPts val="3888"/>
              </a:lnSpc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Commonwealth direction start 1972, based largely on Section 96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90275" y="9618650"/>
            <a:ext cx="5118249" cy="389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National Museum of Australia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DAHFkzB5-rU</dc:identifier>
  <dcterms:modified xsi:type="dcterms:W3CDTF">2011-08-01T06:04:30Z</dcterms:modified>
  <cp:revision>1</cp:revision>
  <dc:title>Federal Indigenous Policy 1901-1967</dc:title>
</cp:coreProperties>
</file>