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Trebuchet MS" charset="1" panose="020B0603020202020204"/>
      <p:regular r:id="rId21"/>
    </p:embeddedFont>
    <p:embeddedFont>
      <p:font typeface="Trebuchet MS Italics" charset="1" panose="020B060302020209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notesMasters/notesMaster1.xml" Type="http://schemas.openxmlformats.org/officeDocument/2006/relationships/notesMaster"/><Relationship Id="rId19" Target="theme/theme2.xml" Type="http://schemas.openxmlformats.org/officeDocument/2006/relationships/theme"/><Relationship Id="rId2" Target="presProps.xml" Type="http://schemas.openxmlformats.org/officeDocument/2006/relationships/presProps"/><Relationship Id="rId20" Target="notesSlides/notesSlide1.xml" Type="http://schemas.openxmlformats.org/officeDocument/2006/relationships/notesSlide"/><Relationship Id="rId21" Target="fonts/font21.fntdata" Type="http://schemas.openxmlformats.org/officeDocument/2006/relationships/font"/><Relationship Id="rId22" Target="notesSlides/notesSlide2.xml" Type="http://schemas.openxmlformats.org/officeDocument/2006/relationships/notesSlide"/><Relationship Id="rId23" Target="notesSlides/notesSlide3.xml" Type="http://schemas.openxmlformats.org/officeDocument/2006/relationships/notesSlide"/><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jpeg" Type="http://schemas.openxmlformats.org/officeDocument/2006/relationships/image"/><Relationship Id="rId8" Target="../media/image6.jpe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19.jpeg" Type="http://schemas.openxmlformats.org/officeDocument/2006/relationships/image"/><Relationship Id="rId6" Target="../media/image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6.jpeg" Type="http://schemas.openxmlformats.org/officeDocument/2006/relationships/image"/><Relationship Id="rId6" Target="../media/image2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6.jpeg" Type="http://schemas.openxmlformats.org/officeDocument/2006/relationships/image"/><Relationship Id="rId6" Target="../media/image2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8.jpeg" Type="http://schemas.openxmlformats.org/officeDocument/2006/relationships/image"/><Relationship Id="rId7" Target="../media/image9.jpeg" Type="http://schemas.openxmlformats.org/officeDocument/2006/relationships/image"/><Relationship Id="rId8"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10.jpeg" Type="http://schemas.openxmlformats.org/officeDocument/2006/relationships/image"/><Relationship Id="rId6"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11.jpeg" Type="http://schemas.openxmlformats.org/officeDocument/2006/relationships/image"/><Relationship Id="rId6"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12.jpeg" Type="http://schemas.openxmlformats.org/officeDocument/2006/relationships/image"/><Relationship Id="rId7" Target="../media/image13.jpeg" Type="http://schemas.openxmlformats.org/officeDocument/2006/relationships/image"/><Relationship Id="rId8"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6.jpeg" Type="http://schemas.openxmlformats.org/officeDocument/2006/relationships/image"/><Relationship Id="rId6" Target="../media/image14.jpeg" Type="http://schemas.openxmlformats.org/officeDocument/2006/relationships/image"/><Relationship Id="rId7" Target="../media/image1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6.jpeg" Type="http://schemas.openxmlformats.org/officeDocument/2006/relationships/image"/><Relationship Id="rId6" Target="../media/image1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6.jpeg" Type="http://schemas.openxmlformats.org/officeDocument/2006/relationships/image"/><Relationship Id="rId6" Target="../media/image1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18.jpeg" Type="http://schemas.openxmlformats.org/officeDocument/2006/relationships/image"/><Relationship Id="rId6" Target="../media/image6.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alphaModFix amt="9999"/>
              </a:blip>
              <a:stretch>
                <a:fillRect l="0" t="0" r="0" b="0"/>
              </a:stretch>
            </a:blipFill>
          </p:spPr>
        </p:sp>
      </p:grpSp>
      <p:grpSp>
        <p:nvGrpSpPr>
          <p:cNvPr name="Group 4" id="4"/>
          <p:cNvGrpSpPr/>
          <p:nvPr/>
        </p:nvGrpSpPr>
        <p:grpSpPr>
          <a:xfrm rot="0">
            <a:off x="1" y="6364281"/>
            <a:ext cx="13452129" cy="413909"/>
            <a:chOff x="0" y="0"/>
            <a:chExt cx="17936172" cy="551878"/>
          </a:xfrm>
        </p:grpSpPr>
        <p:sp>
          <p:nvSpPr>
            <p:cNvPr name="Freeform 5" id="5" descr="HD-ShadowLong.png"/>
            <p:cNvSpPr/>
            <p:nvPr/>
          </p:nvSpPr>
          <p:spPr>
            <a:xfrm flipH="false" flipV="false" rot="0">
              <a:off x="0" y="0"/>
              <a:ext cx="17936211" cy="551942"/>
            </a:xfrm>
            <a:custGeom>
              <a:avLst/>
              <a:gdLst/>
              <a:ahLst/>
              <a:cxnLst/>
              <a:rect r="r" b="b" t="t" l="l"/>
              <a:pathLst>
                <a:path h="551942" w="17936211">
                  <a:moveTo>
                    <a:pt x="0" y="0"/>
                  </a:moveTo>
                  <a:lnTo>
                    <a:pt x="17936211" y="0"/>
                  </a:lnTo>
                  <a:lnTo>
                    <a:pt x="17936211" y="551942"/>
                  </a:lnTo>
                  <a:lnTo>
                    <a:pt x="0" y="551942"/>
                  </a:lnTo>
                  <a:lnTo>
                    <a:pt x="0" y="0"/>
                  </a:lnTo>
                  <a:close/>
                </a:path>
              </a:pathLst>
            </a:custGeom>
            <a:blipFill>
              <a:blip r:embed="rId4"/>
              <a:stretch>
                <a:fillRect l="0" t="0" r="0" b="11"/>
              </a:stretch>
            </a:blipFill>
          </p:spPr>
        </p:sp>
      </p:grpSp>
      <p:grpSp>
        <p:nvGrpSpPr>
          <p:cNvPr name="Group 6" id="6"/>
          <p:cNvGrpSpPr/>
          <p:nvPr/>
        </p:nvGrpSpPr>
        <p:grpSpPr>
          <a:xfrm rot="0">
            <a:off x="13667575" y="6365767"/>
            <a:ext cx="4615663" cy="415414"/>
            <a:chOff x="0" y="0"/>
            <a:chExt cx="6154217" cy="553885"/>
          </a:xfrm>
        </p:grpSpPr>
        <p:sp>
          <p:nvSpPr>
            <p:cNvPr name="Freeform 7" id="7" descr="HD-ShadowShort.png"/>
            <p:cNvSpPr/>
            <p:nvPr/>
          </p:nvSpPr>
          <p:spPr>
            <a:xfrm flipH="false" flipV="false" rot="0">
              <a:off x="0" y="0"/>
              <a:ext cx="6154166" cy="553847"/>
            </a:xfrm>
            <a:custGeom>
              <a:avLst/>
              <a:gdLst/>
              <a:ahLst/>
              <a:cxnLst/>
              <a:rect r="r" b="b" t="t" l="l"/>
              <a:pathLst>
                <a:path h="553847" w="6154166">
                  <a:moveTo>
                    <a:pt x="0" y="0"/>
                  </a:moveTo>
                  <a:lnTo>
                    <a:pt x="6154166" y="0"/>
                  </a:lnTo>
                  <a:lnTo>
                    <a:pt x="6154166" y="553847"/>
                  </a:lnTo>
                  <a:lnTo>
                    <a:pt x="0" y="553847"/>
                  </a:lnTo>
                  <a:lnTo>
                    <a:pt x="0" y="0"/>
                  </a:lnTo>
                  <a:close/>
                </a:path>
              </a:pathLst>
            </a:custGeom>
            <a:blipFill>
              <a:blip r:embed="rId5"/>
              <a:stretch>
                <a:fillRect l="0" t="0" r="0" b="-6"/>
              </a:stretch>
            </a:blipFill>
          </p:spPr>
        </p:sp>
      </p:grpSp>
      <p:grpSp>
        <p:nvGrpSpPr>
          <p:cNvPr name="Group 8" id="8"/>
          <p:cNvGrpSpPr/>
          <p:nvPr/>
        </p:nvGrpSpPr>
        <p:grpSpPr>
          <a:xfrm rot="0">
            <a:off x="0" y="3885114"/>
            <a:ext cx="13452129" cy="2490502"/>
            <a:chOff x="0" y="0"/>
            <a:chExt cx="17936172" cy="3320669"/>
          </a:xfrm>
        </p:grpSpPr>
        <p:sp>
          <p:nvSpPr>
            <p:cNvPr name="Freeform 9" id="9"/>
            <p:cNvSpPr/>
            <p:nvPr/>
          </p:nvSpPr>
          <p:spPr>
            <a:xfrm flipH="false" flipV="false" rot="0">
              <a:off x="0" y="0"/>
              <a:ext cx="17936211" cy="3320669"/>
            </a:xfrm>
            <a:custGeom>
              <a:avLst/>
              <a:gdLst/>
              <a:ahLst/>
              <a:cxnLst/>
              <a:rect r="r" b="b" t="t" l="l"/>
              <a:pathLst>
                <a:path h="3320669" w="17936211">
                  <a:moveTo>
                    <a:pt x="0" y="0"/>
                  </a:moveTo>
                  <a:lnTo>
                    <a:pt x="17936211" y="0"/>
                  </a:lnTo>
                  <a:lnTo>
                    <a:pt x="17936211" y="3320669"/>
                  </a:lnTo>
                  <a:lnTo>
                    <a:pt x="0" y="3320669"/>
                  </a:lnTo>
                  <a:close/>
                </a:path>
              </a:pathLst>
            </a:custGeom>
            <a:solidFill>
              <a:srgbClr val="262626"/>
            </a:solidFill>
          </p:spPr>
        </p:sp>
      </p:grpSp>
      <p:grpSp>
        <p:nvGrpSpPr>
          <p:cNvPr name="Group 10" id="10"/>
          <p:cNvGrpSpPr/>
          <p:nvPr/>
        </p:nvGrpSpPr>
        <p:grpSpPr>
          <a:xfrm rot="0">
            <a:off x="13667575" y="3885114"/>
            <a:ext cx="4615663" cy="2490502"/>
            <a:chOff x="0" y="0"/>
            <a:chExt cx="6154217" cy="3320669"/>
          </a:xfrm>
        </p:grpSpPr>
        <p:sp>
          <p:nvSpPr>
            <p:cNvPr name="Freeform 11" id="11"/>
            <p:cNvSpPr/>
            <p:nvPr/>
          </p:nvSpPr>
          <p:spPr>
            <a:xfrm flipH="false" flipV="false" rot="0">
              <a:off x="0" y="0"/>
              <a:ext cx="6154166" cy="3320669"/>
            </a:xfrm>
            <a:custGeom>
              <a:avLst/>
              <a:gdLst/>
              <a:ahLst/>
              <a:cxnLst/>
              <a:rect r="r" b="b" t="t" l="l"/>
              <a:pathLst>
                <a:path h="3320669" w="6154166">
                  <a:moveTo>
                    <a:pt x="0" y="0"/>
                  </a:moveTo>
                  <a:lnTo>
                    <a:pt x="6154166" y="0"/>
                  </a:lnTo>
                  <a:lnTo>
                    <a:pt x="6154166" y="3320669"/>
                  </a:lnTo>
                  <a:lnTo>
                    <a:pt x="0" y="3320669"/>
                  </a:lnTo>
                  <a:close/>
                </a:path>
              </a:pathLst>
            </a:custGeom>
            <a:solidFill>
              <a:srgbClr val="39CDE7"/>
            </a:solidFill>
          </p:spPr>
        </p:sp>
      </p:grpSp>
      <p:grpSp>
        <p:nvGrpSpPr>
          <p:cNvPr name="Group 12" id="12"/>
          <p:cNvGrpSpPr/>
          <p:nvPr/>
        </p:nvGrpSpPr>
        <p:grpSpPr>
          <a:xfrm rot="0">
            <a:off x="0" y="-12306"/>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alphaModFix amt="9999"/>
              </a:blip>
              <a:stretch>
                <a:fillRect l="0" t="0" r="0" b="0"/>
              </a:stretch>
            </a:blipFill>
          </p:spPr>
        </p:sp>
      </p:grpSp>
      <p:grpSp>
        <p:nvGrpSpPr>
          <p:cNvPr name="Group 14" id="14"/>
          <p:cNvGrpSpPr/>
          <p:nvPr/>
        </p:nvGrpSpPr>
        <p:grpSpPr>
          <a:xfrm rot="0">
            <a:off x="6966795" y="0"/>
            <a:ext cx="11329416" cy="10287000"/>
            <a:chOff x="0" y="0"/>
            <a:chExt cx="15105888" cy="13716000"/>
          </a:xfrm>
        </p:grpSpPr>
        <p:sp>
          <p:nvSpPr>
            <p:cNvPr name="Freeform 15" id="15"/>
            <p:cNvSpPr/>
            <p:nvPr/>
          </p:nvSpPr>
          <p:spPr>
            <a:xfrm flipH="false" flipV="false" rot="0">
              <a:off x="0" y="0"/>
              <a:ext cx="15105887" cy="13716000"/>
            </a:xfrm>
            <a:custGeom>
              <a:avLst/>
              <a:gdLst/>
              <a:ahLst/>
              <a:cxnLst/>
              <a:rect r="r" b="b" t="t" l="l"/>
              <a:pathLst>
                <a:path h="13716000" w="15105887">
                  <a:moveTo>
                    <a:pt x="0" y="0"/>
                  </a:moveTo>
                  <a:lnTo>
                    <a:pt x="15105887" y="0"/>
                  </a:lnTo>
                  <a:lnTo>
                    <a:pt x="15105887" y="13716000"/>
                  </a:lnTo>
                  <a:lnTo>
                    <a:pt x="0" y="13716000"/>
                  </a:lnTo>
                  <a:close/>
                </a:path>
              </a:pathLst>
            </a:custGeom>
            <a:solidFill>
              <a:srgbClr val="39CDE7"/>
            </a:solidFill>
          </p:spPr>
        </p:sp>
      </p:grpSp>
      <p:grpSp>
        <p:nvGrpSpPr>
          <p:cNvPr name="Group 16" id="16"/>
          <p:cNvGrpSpPr/>
          <p:nvPr/>
        </p:nvGrpSpPr>
        <p:grpSpPr>
          <a:xfrm rot="0">
            <a:off x="1" y="7509072"/>
            <a:ext cx="7447788" cy="216075"/>
            <a:chOff x="0" y="0"/>
            <a:chExt cx="9930384" cy="288100"/>
          </a:xfrm>
        </p:grpSpPr>
        <p:sp>
          <p:nvSpPr>
            <p:cNvPr name="Freeform 17" id="17"/>
            <p:cNvSpPr/>
            <p:nvPr/>
          </p:nvSpPr>
          <p:spPr>
            <a:xfrm flipH="false" flipV="false" rot="0">
              <a:off x="0" y="0"/>
              <a:ext cx="9930384" cy="288036"/>
            </a:xfrm>
            <a:custGeom>
              <a:avLst/>
              <a:gdLst/>
              <a:ahLst/>
              <a:cxnLst/>
              <a:rect r="r" b="b" t="t" l="l"/>
              <a:pathLst>
                <a:path h="288036" w="9930384">
                  <a:moveTo>
                    <a:pt x="0" y="0"/>
                  </a:moveTo>
                  <a:lnTo>
                    <a:pt x="9930384" y="0"/>
                  </a:lnTo>
                  <a:lnTo>
                    <a:pt x="9930384" y="288036"/>
                  </a:lnTo>
                  <a:lnTo>
                    <a:pt x="0" y="288036"/>
                  </a:lnTo>
                  <a:lnTo>
                    <a:pt x="0" y="0"/>
                  </a:lnTo>
                  <a:close/>
                </a:path>
              </a:pathLst>
            </a:custGeom>
            <a:blipFill>
              <a:blip r:embed="rId6"/>
              <a:stretch>
                <a:fillRect l="0" t="-436" r="0" b="-454"/>
              </a:stretch>
            </a:blipFill>
          </p:spPr>
        </p:sp>
      </p:grpSp>
      <p:grpSp>
        <p:nvGrpSpPr>
          <p:cNvPr name="Group 18" id="18"/>
          <p:cNvGrpSpPr/>
          <p:nvPr/>
        </p:nvGrpSpPr>
        <p:grpSpPr>
          <a:xfrm rot="0">
            <a:off x="6957270" y="-21841"/>
            <a:ext cx="11335493" cy="10306050"/>
            <a:chOff x="0" y="0"/>
            <a:chExt cx="15113991" cy="13741400"/>
          </a:xfrm>
        </p:grpSpPr>
        <p:sp>
          <p:nvSpPr>
            <p:cNvPr name="Freeform 19" id="19"/>
            <p:cNvSpPr/>
            <p:nvPr/>
          </p:nvSpPr>
          <p:spPr>
            <a:xfrm flipH="false" flipV="false" rot="0">
              <a:off x="12700" y="12700"/>
              <a:ext cx="15088615" cy="13716000"/>
            </a:xfrm>
            <a:custGeom>
              <a:avLst/>
              <a:gdLst/>
              <a:ahLst/>
              <a:cxnLst/>
              <a:rect r="r" b="b" t="t" l="l"/>
              <a:pathLst>
                <a:path h="13716000" w="15088615">
                  <a:moveTo>
                    <a:pt x="0" y="0"/>
                  </a:moveTo>
                  <a:lnTo>
                    <a:pt x="15088615" y="0"/>
                  </a:lnTo>
                  <a:lnTo>
                    <a:pt x="15088615" y="13716000"/>
                  </a:lnTo>
                  <a:lnTo>
                    <a:pt x="0" y="13716000"/>
                  </a:lnTo>
                  <a:close/>
                </a:path>
              </a:pathLst>
            </a:custGeom>
            <a:solidFill>
              <a:srgbClr val="1F8094"/>
            </a:solidFill>
          </p:spPr>
        </p:sp>
        <p:sp>
          <p:nvSpPr>
            <p:cNvPr name="Freeform 20" id="20"/>
            <p:cNvSpPr/>
            <p:nvPr/>
          </p:nvSpPr>
          <p:spPr>
            <a:xfrm flipH="false" flipV="false" rot="0">
              <a:off x="0" y="0"/>
              <a:ext cx="15114015" cy="13741400"/>
            </a:xfrm>
            <a:custGeom>
              <a:avLst/>
              <a:gdLst/>
              <a:ahLst/>
              <a:cxnLst/>
              <a:rect r="r" b="b" t="t" l="l"/>
              <a:pathLst>
                <a:path h="13741400" w="15114015">
                  <a:moveTo>
                    <a:pt x="12700" y="0"/>
                  </a:moveTo>
                  <a:lnTo>
                    <a:pt x="15101315" y="0"/>
                  </a:lnTo>
                  <a:cubicBezTo>
                    <a:pt x="15108301" y="0"/>
                    <a:pt x="15114015" y="5715"/>
                    <a:pt x="15114015" y="12700"/>
                  </a:cubicBezTo>
                  <a:lnTo>
                    <a:pt x="15114015" y="13728700"/>
                  </a:lnTo>
                  <a:cubicBezTo>
                    <a:pt x="15114015" y="13735686"/>
                    <a:pt x="15108301" y="13741400"/>
                    <a:pt x="15101315" y="13741400"/>
                  </a:cubicBezTo>
                  <a:lnTo>
                    <a:pt x="12700" y="13741400"/>
                  </a:lnTo>
                  <a:cubicBezTo>
                    <a:pt x="5715" y="13741400"/>
                    <a:pt x="0" y="13735686"/>
                    <a:pt x="0" y="13728700"/>
                  </a:cubicBezTo>
                  <a:lnTo>
                    <a:pt x="0" y="12700"/>
                  </a:lnTo>
                  <a:cubicBezTo>
                    <a:pt x="0" y="5715"/>
                    <a:pt x="5715" y="0"/>
                    <a:pt x="12700" y="0"/>
                  </a:cubicBezTo>
                  <a:moveTo>
                    <a:pt x="12700" y="25400"/>
                  </a:moveTo>
                  <a:lnTo>
                    <a:pt x="12700" y="12700"/>
                  </a:lnTo>
                  <a:lnTo>
                    <a:pt x="25400" y="12700"/>
                  </a:lnTo>
                  <a:lnTo>
                    <a:pt x="25400" y="13728700"/>
                  </a:lnTo>
                  <a:lnTo>
                    <a:pt x="12700" y="13728700"/>
                  </a:lnTo>
                  <a:lnTo>
                    <a:pt x="12700" y="13716000"/>
                  </a:lnTo>
                  <a:lnTo>
                    <a:pt x="15101315" y="13716000"/>
                  </a:lnTo>
                  <a:lnTo>
                    <a:pt x="15101315" y="13728700"/>
                  </a:lnTo>
                  <a:lnTo>
                    <a:pt x="15088615" y="13728700"/>
                  </a:lnTo>
                  <a:lnTo>
                    <a:pt x="15088615" y="12700"/>
                  </a:lnTo>
                  <a:lnTo>
                    <a:pt x="15101315" y="12700"/>
                  </a:lnTo>
                  <a:lnTo>
                    <a:pt x="15101315" y="25400"/>
                  </a:lnTo>
                  <a:lnTo>
                    <a:pt x="12700" y="25400"/>
                  </a:lnTo>
                  <a:close/>
                </a:path>
              </a:pathLst>
            </a:custGeom>
            <a:solidFill>
              <a:srgbClr val="2796AA"/>
            </a:solidFill>
          </p:spPr>
        </p:sp>
      </p:grpSp>
      <p:grpSp>
        <p:nvGrpSpPr>
          <p:cNvPr name="Group 21" id="21"/>
          <p:cNvGrpSpPr/>
          <p:nvPr/>
        </p:nvGrpSpPr>
        <p:grpSpPr>
          <a:xfrm rot="0">
            <a:off x="-19050" y="2758145"/>
            <a:ext cx="7446855" cy="4770711"/>
            <a:chOff x="0" y="0"/>
            <a:chExt cx="9929139" cy="6360947"/>
          </a:xfrm>
        </p:grpSpPr>
        <p:sp>
          <p:nvSpPr>
            <p:cNvPr name="Freeform 22" id="22"/>
            <p:cNvSpPr/>
            <p:nvPr/>
          </p:nvSpPr>
          <p:spPr>
            <a:xfrm flipH="false" flipV="false" rot="0">
              <a:off x="0" y="0"/>
              <a:ext cx="9929114" cy="6360922"/>
            </a:xfrm>
            <a:custGeom>
              <a:avLst/>
              <a:gdLst/>
              <a:ahLst/>
              <a:cxnLst/>
              <a:rect r="r" b="b" t="t" l="l"/>
              <a:pathLst>
                <a:path h="6360922" w="9929114">
                  <a:moveTo>
                    <a:pt x="0" y="0"/>
                  </a:moveTo>
                  <a:lnTo>
                    <a:pt x="9929114" y="0"/>
                  </a:lnTo>
                  <a:lnTo>
                    <a:pt x="9929114" y="6360922"/>
                  </a:lnTo>
                  <a:lnTo>
                    <a:pt x="0" y="6360922"/>
                  </a:lnTo>
                  <a:close/>
                </a:path>
              </a:pathLst>
            </a:custGeom>
            <a:solidFill>
              <a:srgbClr val="262626"/>
            </a:solidFill>
          </p:spPr>
        </p:sp>
      </p:grpSp>
      <p:grpSp>
        <p:nvGrpSpPr>
          <p:cNvPr name="Group 23" id="23"/>
          <p:cNvGrpSpPr/>
          <p:nvPr/>
        </p:nvGrpSpPr>
        <p:grpSpPr>
          <a:xfrm rot="0">
            <a:off x="7946736" y="1644548"/>
            <a:ext cx="9986515" cy="6922837"/>
            <a:chOff x="0" y="0"/>
            <a:chExt cx="13315353" cy="9230449"/>
          </a:xfrm>
        </p:grpSpPr>
        <p:sp>
          <p:nvSpPr>
            <p:cNvPr name="Freeform 24" id="24" descr="A group of people in a room  Description automatically generated"/>
            <p:cNvSpPr/>
            <p:nvPr/>
          </p:nvSpPr>
          <p:spPr>
            <a:xfrm flipH="false" flipV="false" rot="0">
              <a:off x="0" y="0"/>
              <a:ext cx="13315314" cy="9230487"/>
            </a:xfrm>
            <a:custGeom>
              <a:avLst/>
              <a:gdLst/>
              <a:ahLst/>
              <a:cxnLst/>
              <a:rect r="r" b="b" t="t" l="l"/>
              <a:pathLst>
                <a:path h="9230487" w="13315314">
                  <a:moveTo>
                    <a:pt x="0" y="0"/>
                  </a:moveTo>
                  <a:lnTo>
                    <a:pt x="13315314" y="0"/>
                  </a:lnTo>
                  <a:lnTo>
                    <a:pt x="13315314" y="9230487"/>
                  </a:lnTo>
                  <a:lnTo>
                    <a:pt x="0" y="9230487"/>
                  </a:lnTo>
                  <a:lnTo>
                    <a:pt x="0" y="0"/>
                  </a:lnTo>
                  <a:close/>
                </a:path>
              </a:pathLst>
            </a:custGeom>
            <a:blipFill>
              <a:blip r:embed="rId7"/>
              <a:stretch>
                <a:fillRect l="-1991" t="0" r="-1991" b="0"/>
              </a:stretch>
            </a:blipFill>
          </p:spPr>
        </p:sp>
      </p:grpSp>
      <p:grpSp>
        <p:nvGrpSpPr>
          <p:cNvPr name="Group 25" id="25"/>
          <p:cNvGrpSpPr/>
          <p:nvPr/>
        </p:nvGrpSpPr>
        <p:grpSpPr>
          <a:xfrm rot="0">
            <a:off x="917819" y="2570264"/>
            <a:ext cx="5608920" cy="3991708"/>
            <a:chOff x="0" y="0"/>
            <a:chExt cx="7478560" cy="5322278"/>
          </a:xfrm>
        </p:grpSpPr>
        <p:sp>
          <p:nvSpPr>
            <p:cNvPr name="Freeform 26" id="26"/>
            <p:cNvSpPr/>
            <p:nvPr/>
          </p:nvSpPr>
          <p:spPr>
            <a:xfrm flipH="false" flipV="false" rot="0">
              <a:off x="0" y="0"/>
              <a:ext cx="7478556" cy="5322276"/>
            </a:xfrm>
            <a:custGeom>
              <a:avLst/>
              <a:gdLst/>
              <a:ahLst/>
              <a:cxnLst/>
              <a:rect r="r" b="b" t="t" l="l"/>
              <a:pathLst>
                <a:path h="5322276" w="7478556">
                  <a:moveTo>
                    <a:pt x="0" y="0"/>
                  </a:moveTo>
                  <a:lnTo>
                    <a:pt x="7478556" y="0"/>
                  </a:lnTo>
                  <a:lnTo>
                    <a:pt x="7478556" y="5322276"/>
                  </a:lnTo>
                  <a:lnTo>
                    <a:pt x="0" y="5322276"/>
                  </a:lnTo>
                  <a:close/>
                </a:path>
              </a:pathLst>
            </a:custGeom>
            <a:blipFill>
              <a:blip r:embed="rId8">
                <a:alphaModFix amt="0"/>
              </a:blip>
              <a:stretch>
                <a:fillRect l="-41310" t="0" r="-41310" b="0"/>
              </a:stretch>
            </a:blipFill>
          </p:spPr>
        </p:sp>
        <p:sp>
          <p:nvSpPr>
            <p:cNvPr name="TextBox 27" id="27"/>
            <p:cNvSpPr txBox="true"/>
            <p:nvPr/>
          </p:nvSpPr>
          <p:spPr>
            <a:xfrm>
              <a:off x="0" y="38100"/>
              <a:ext cx="7478560" cy="5284178"/>
            </a:xfrm>
            <a:prstGeom prst="rect">
              <a:avLst/>
            </a:prstGeom>
          </p:spPr>
          <p:txBody>
            <a:bodyPr anchor="b" rtlCol="false" tIns="0" lIns="0" bIns="0" rIns="0"/>
            <a:lstStyle/>
            <a:p>
              <a:pPr algn="r">
                <a:lnSpc>
                  <a:spcPts val="5508"/>
                </a:lnSpc>
              </a:pPr>
              <a:r>
                <a:rPr lang="en-US" sz="5100">
                  <a:solidFill>
                    <a:srgbClr val="FFFFFF"/>
                  </a:solidFill>
                  <a:latin typeface="Trebuchet MS"/>
                  <a:ea typeface="Trebuchet MS"/>
                  <a:cs typeface="Trebuchet MS"/>
                  <a:sym typeface="Trebuchet MS"/>
                </a:rPr>
                <a:t>To Discriminate or to Populate? Dismantling White Australia</a:t>
              </a:r>
            </a:p>
          </p:txBody>
        </p:sp>
      </p:grpSp>
      <p:sp>
        <p:nvSpPr>
          <p:cNvPr name="TextBox 28" id="28"/>
          <p:cNvSpPr txBox="true"/>
          <p:nvPr/>
        </p:nvSpPr>
        <p:spPr>
          <a:xfrm rot="0">
            <a:off x="1111920" y="8045215"/>
            <a:ext cx="5426040" cy="1554918"/>
          </a:xfrm>
          <a:prstGeom prst="rect">
            <a:avLst/>
          </a:prstGeom>
        </p:spPr>
        <p:txBody>
          <a:bodyPr anchor="t" rtlCol="false" tIns="0" lIns="0" bIns="0" rIns="0">
            <a:spAutoFit/>
          </a:bodyPr>
          <a:lstStyle/>
          <a:p>
            <a:pPr algn="r">
              <a:lnSpc>
                <a:spcPts val="3240"/>
              </a:lnSpc>
            </a:pPr>
            <a:r>
              <a:rPr lang="en-US" sz="3000">
                <a:solidFill>
                  <a:srgbClr val="FFFFFF"/>
                </a:solidFill>
                <a:latin typeface="Trebuchet MS"/>
                <a:ea typeface="Trebuchet MS"/>
                <a:cs typeface="Trebuchet MS"/>
                <a:sym typeface="Trebuchet MS"/>
              </a:rPr>
              <a:t>Dr Zachary Gorman, Historian of the Robert Menzies Institute</a:t>
            </a:r>
          </a:p>
          <a:p>
            <a:pPr algn="r">
              <a:lnSpc>
                <a:spcPts val="3240"/>
              </a:lnSpc>
            </a:pPr>
            <a:r>
              <a:rPr lang="en-US" sz="3000">
                <a:solidFill>
                  <a:srgbClr val="FFFFFF"/>
                </a:solidFill>
                <a:latin typeface="Trebuchet MS"/>
                <a:ea typeface="Trebuchet MS"/>
                <a:cs typeface="Trebuchet MS"/>
                <a:sym typeface="Trebuchet MS"/>
              </a:rPr>
              <a:t>At the University of Melbourne</a:t>
            </a:r>
          </a:p>
        </p:txBody>
      </p:sp>
      <p:grpSp>
        <p:nvGrpSpPr>
          <p:cNvPr name="Group 29" id="29"/>
          <p:cNvGrpSpPr/>
          <p:nvPr/>
        </p:nvGrpSpPr>
        <p:grpSpPr>
          <a:xfrm rot="0">
            <a:off x="1762420" y="11678"/>
            <a:ext cx="3608422" cy="2563835"/>
            <a:chOff x="0" y="0"/>
            <a:chExt cx="4811230" cy="3418446"/>
          </a:xfrm>
        </p:grpSpPr>
        <p:sp>
          <p:nvSpPr>
            <p:cNvPr name="Freeform 30" id="30" descr="A picture containing text  Description automatically generated"/>
            <p:cNvSpPr/>
            <p:nvPr/>
          </p:nvSpPr>
          <p:spPr>
            <a:xfrm flipH="false" flipV="false" rot="0">
              <a:off x="0" y="0"/>
              <a:ext cx="4811268" cy="3418459"/>
            </a:xfrm>
            <a:custGeom>
              <a:avLst/>
              <a:gdLst/>
              <a:ahLst/>
              <a:cxnLst/>
              <a:rect r="r" b="b" t="t" l="l"/>
              <a:pathLst>
                <a:path h="3418459" w="4811268">
                  <a:moveTo>
                    <a:pt x="0" y="0"/>
                  </a:moveTo>
                  <a:lnTo>
                    <a:pt x="4811268" y="0"/>
                  </a:lnTo>
                  <a:lnTo>
                    <a:pt x="4811268" y="3418459"/>
                  </a:lnTo>
                  <a:lnTo>
                    <a:pt x="0" y="3418459"/>
                  </a:lnTo>
                  <a:lnTo>
                    <a:pt x="0" y="0"/>
                  </a:lnTo>
                  <a:close/>
                </a:path>
              </a:pathLst>
            </a:custGeom>
            <a:blipFill>
              <a:blip r:embed="rId9"/>
              <a:stretch>
                <a:fillRect l="-188" t="0" r="-188" b="0"/>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4" id="14"/>
          <p:cNvGrpSpPr/>
          <p:nvPr/>
        </p:nvGrpSpPr>
        <p:grpSpPr>
          <a:xfrm rot="0">
            <a:off x="11321710" y="19"/>
            <a:ext cx="6961518" cy="10284466"/>
            <a:chOff x="0" y="0"/>
            <a:chExt cx="9282024" cy="13712622"/>
          </a:xfrm>
        </p:grpSpPr>
        <p:sp>
          <p:nvSpPr>
            <p:cNvPr name="Freeform 15" id="15" descr="Naturalization Certificate - Issued to Antoni Kozuch, Commonwealth of  Australia, 15 May 1958"/>
            <p:cNvSpPr/>
            <p:nvPr/>
          </p:nvSpPr>
          <p:spPr>
            <a:xfrm flipH="false" flipV="false" rot="0">
              <a:off x="0" y="0"/>
              <a:ext cx="9282049" cy="13712571"/>
            </a:xfrm>
            <a:custGeom>
              <a:avLst/>
              <a:gdLst/>
              <a:ahLst/>
              <a:cxnLst/>
              <a:rect r="r" b="b" t="t" l="l"/>
              <a:pathLst>
                <a:path h="13712571" w="9282049">
                  <a:moveTo>
                    <a:pt x="0" y="0"/>
                  </a:moveTo>
                  <a:lnTo>
                    <a:pt x="9282049" y="0"/>
                  </a:lnTo>
                  <a:lnTo>
                    <a:pt x="9282049" y="13712571"/>
                  </a:lnTo>
                  <a:lnTo>
                    <a:pt x="0" y="13712571"/>
                  </a:lnTo>
                  <a:lnTo>
                    <a:pt x="0" y="0"/>
                  </a:lnTo>
                  <a:close/>
                </a:path>
              </a:pathLst>
            </a:custGeom>
            <a:blipFill>
              <a:blip r:embed="rId5"/>
              <a:stretch>
                <a:fillRect l="0" t="0" r="-2305" b="-73"/>
              </a:stretch>
            </a:blipFill>
          </p:spPr>
        </p:sp>
      </p:grpSp>
      <p:grpSp>
        <p:nvGrpSpPr>
          <p:cNvPr name="Group 16" id="16"/>
          <p:cNvGrpSpPr/>
          <p:nvPr/>
        </p:nvGrpSpPr>
        <p:grpSpPr>
          <a:xfrm rot="0">
            <a:off x="3" y="914400"/>
            <a:ext cx="11950570" cy="2052295"/>
            <a:chOff x="0" y="0"/>
            <a:chExt cx="15934093" cy="2736393"/>
          </a:xfrm>
        </p:grpSpPr>
        <p:sp>
          <p:nvSpPr>
            <p:cNvPr name="Freeform 17" id="17"/>
            <p:cNvSpPr/>
            <p:nvPr/>
          </p:nvSpPr>
          <p:spPr>
            <a:xfrm flipH="false" flipV="false" rot="0">
              <a:off x="0" y="0"/>
              <a:ext cx="15934055" cy="2736342"/>
            </a:xfrm>
            <a:custGeom>
              <a:avLst/>
              <a:gdLst/>
              <a:ahLst/>
              <a:cxnLst/>
              <a:rect r="r" b="b" t="t" l="l"/>
              <a:pathLst>
                <a:path h="2736342" w="15934055">
                  <a:moveTo>
                    <a:pt x="0" y="0"/>
                  </a:moveTo>
                  <a:lnTo>
                    <a:pt x="15934055" y="0"/>
                  </a:lnTo>
                  <a:lnTo>
                    <a:pt x="15934055" y="2736342"/>
                  </a:lnTo>
                  <a:lnTo>
                    <a:pt x="0" y="2736342"/>
                  </a:lnTo>
                  <a:close/>
                </a:path>
              </a:pathLst>
            </a:custGeom>
            <a:solidFill>
              <a:srgbClr val="262626"/>
            </a:solidFill>
          </p:spPr>
        </p:sp>
      </p:grpSp>
      <p:grpSp>
        <p:nvGrpSpPr>
          <p:cNvPr name="Group 18" id="18"/>
          <p:cNvGrpSpPr/>
          <p:nvPr/>
        </p:nvGrpSpPr>
        <p:grpSpPr>
          <a:xfrm rot="0">
            <a:off x="1020480" y="1129846"/>
            <a:ext cx="10631329" cy="1621403"/>
            <a:chOff x="0" y="0"/>
            <a:chExt cx="14175105" cy="2161870"/>
          </a:xfrm>
        </p:grpSpPr>
        <p:sp>
          <p:nvSpPr>
            <p:cNvPr name="Freeform 19" id="19"/>
            <p:cNvSpPr/>
            <p:nvPr/>
          </p:nvSpPr>
          <p:spPr>
            <a:xfrm flipH="false" flipV="false" rot="0">
              <a:off x="0" y="0"/>
              <a:ext cx="14175104" cy="2161876"/>
            </a:xfrm>
            <a:custGeom>
              <a:avLst/>
              <a:gdLst/>
              <a:ahLst/>
              <a:cxnLst/>
              <a:rect r="r" b="b" t="t" l="l"/>
              <a:pathLst>
                <a:path h="2161876" w="14175104">
                  <a:moveTo>
                    <a:pt x="0" y="0"/>
                  </a:moveTo>
                  <a:lnTo>
                    <a:pt x="14175104" y="0"/>
                  </a:lnTo>
                  <a:lnTo>
                    <a:pt x="14175104" y="2161876"/>
                  </a:lnTo>
                  <a:lnTo>
                    <a:pt x="0" y="2161876"/>
                  </a:lnTo>
                  <a:close/>
                </a:path>
              </a:pathLst>
            </a:custGeom>
            <a:blipFill>
              <a:blip r:embed="rId6">
                <a:alphaModFix amt="0"/>
              </a:blip>
              <a:stretch>
                <a:fillRect l="0" t="-77760" r="0" b="-77760"/>
              </a:stretch>
            </a:blipFill>
          </p:spPr>
        </p:sp>
        <p:sp>
          <p:nvSpPr>
            <p:cNvPr name="TextBox 20" id="20"/>
            <p:cNvSpPr txBox="true"/>
            <p:nvPr/>
          </p:nvSpPr>
          <p:spPr>
            <a:xfrm>
              <a:off x="0" y="47625"/>
              <a:ext cx="14175105" cy="2114245"/>
            </a:xfrm>
            <a:prstGeom prst="rect">
              <a:avLst/>
            </a:prstGeom>
          </p:spPr>
          <p:txBody>
            <a:bodyPr anchor="ctr" rtlCol="false" tIns="0" lIns="0" bIns="0" rIns="0"/>
            <a:lstStyle/>
            <a:p>
              <a:pPr algn="l">
                <a:lnSpc>
                  <a:spcPts val="5832"/>
                </a:lnSpc>
              </a:pPr>
              <a:r>
                <a:rPr lang="en-US" sz="5400">
                  <a:solidFill>
                    <a:srgbClr val="FFFFFF"/>
                  </a:solidFill>
                  <a:latin typeface="Trebuchet MS"/>
                  <a:ea typeface="Trebuchet MS"/>
                  <a:cs typeface="Trebuchet MS"/>
                  <a:sym typeface="Trebuchet MS"/>
                </a:rPr>
                <a:t>Step by Step liberalisation through 1950s</a:t>
              </a:r>
            </a:p>
          </p:txBody>
        </p:sp>
      </p:grpSp>
      <p:grpSp>
        <p:nvGrpSpPr>
          <p:cNvPr name="Group 21" id="21"/>
          <p:cNvGrpSpPr/>
          <p:nvPr/>
        </p:nvGrpSpPr>
        <p:grpSpPr>
          <a:xfrm rot="0">
            <a:off x="3" y="2955360"/>
            <a:ext cx="11950570" cy="481746"/>
            <a:chOff x="0" y="0"/>
            <a:chExt cx="15934093" cy="642328"/>
          </a:xfrm>
        </p:grpSpPr>
        <p:sp>
          <p:nvSpPr>
            <p:cNvPr name="Freeform 22" id="22"/>
            <p:cNvSpPr/>
            <p:nvPr/>
          </p:nvSpPr>
          <p:spPr>
            <a:xfrm flipH="false" flipV="false" rot="0">
              <a:off x="0" y="0"/>
              <a:ext cx="15934055" cy="642366"/>
            </a:xfrm>
            <a:custGeom>
              <a:avLst/>
              <a:gdLst/>
              <a:ahLst/>
              <a:cxnLst/>
              <a:rect r="r" b="b" t="t" l="l"/>
              <a:pathLst>
                <a:path h="642366" w="15934055">
                  <a:moveTo>
                    <a:pt x="0" y="0"/>
                  </a:moveTo>
                  <a:lnTo>
                    <a:pt x="15934055" y="0"/>
                  </a:lnTo>
                  <a:lnTo>
                    <a:pt x="15934055" y="642366"/>
                  </a:lnTo>
                  <a:lnTo>
                    <a:pt x="0" y="642366"/>
                  </a:lnTo>
                  <a:lnTo>
                    <a:pt x="0" y="0"/>
                  </a:lnTo>
                  <a:close/>
                </a:path>
              </a:pathLst>
            </a:custGeom>
            <a:blipFill>
              <a:blip r:embed="rId3"/>
              <a:stretch>
                <a:fillRect l="-15506" t="0" r="-15506" b="5"/>
              </a:stretch>
            </a:blipFill>
          </p:spPr>
        </p:sp>
      </p:grpSp>
      <p:sp>
        <p:nvSpPr>
          <p:cNvPr name="TextBox 23" id="23"/>
          <p:cNvSpPr txBox="true"/>
          <p:nvPr/>
        </p:nvSpPr>
        <p:spPr>
          <a:xfrm rot="0">
            <a:off x="667045" y="3617700"/>
            <a:ext cx="9896818" cy="6157998"/>
          </a:xfrm>
          <a:prstGeom prst="rect">
            <a:avLst/>
          </a:prstGeom>
        </p:spPr>
        <p:txBody>
          <a:bodyPr anchor="t" rtlCol="false" tIns="0" lIns="0" bIns="0" rIns="0">
            <a:spAutoFit/>
          </a:bodyPr>
          <a:lstStyle/>
          <a:p>
            <a:pPr algn="l" marL="602647" indent="-301323" lvl="1">
              <a:lnSpc>
                <a:spcPts val="3236"/>
              </a:lnSpc>
              <a:buFont typeface="Arial"/>
              <a:buChar char="•"/>
            </a:pPr>
            <a:r>
              <a:rPr lang="en-US" sz="3330">
                <a:solidFill>
                  <a:srgbClr val="FFFFFF"/>
                </a:solidFill>
                <a:latin typeface="Trebuchet MS"/>
                <a:ea typeface="Trebuchet MS"/>
                <a:cs typeface="Trebuchet MS"/>
                <a:sym typeface="Trebuchet MS"/>
              </a:rPr>
              <a:t>'the flow of good people, with a variety of cultures &amp; experiences &amp; backgrounds into this country is giving to us a strength, a vigour, a variety of minds which we would never otherwise have acquired' Menzies 1961</a:t>
            </a:r>
          </a:p>
          <a:p>
            <a:pPr algn="l" marL="602647" indent="-301323" lvl="1">
              <a:lnSpc>
                <a:spcPts val="3236"/>
              </a:lnSpc>
              <a:buFont typeface="Arial"/>
              <a:buChar char="•"/>
            </a:pPr>
            <a:r>
              <a:rPr lang="en-US" sz="3330">
                <a:solidFill>
                  <a:srgbClr val="FFFFFF"/>
                </a:solidFill>
                <a:latin typeface="Trebuchet MS"/>
                <a:ea typeface="Trebuchet MS"/>
                <a:cs typeface="Trebuchet MS"/>
                <a:sym typeface="Trebuchet MS"/>
              </a:rPr>
              <a:t>Deportations wound up</a:t>
            </a:r>
          </a:p>
          <a:p>
            <a:pPr algn="l" marL="602647" indent="-301323" lvl="1">
              <a:lnSpc>
                <a:spcPts val="3236"/>
              </a:lnSpc>
              <a:buFont typeface="Arial"/>
              <a:buChar char="•"/>
            </a:pPr>
            <a:r>
              <a:rPr lang="en-US" sz="3330">
                <a:solidFill>
                  <a:srgbClr val="FFFFFF"/>
                </a:solidFill>
                <a:latin typeface="Trebuchet MS"/>
                <a:ea typeface="Trebuchet MS"/>
                <a:cs typeface="Trebuchet MS"/>
                <a:sym typeface="Trebuchet MS"/>
              </a:rPr>
              <a:t>Partners of Armed Forces allowed in</a:t>
            </a:r>
          </a:p>
          <a:p>
            <a:pPr algn="l" marL="602647" indent="-301323" lvl="1">
              <a:lnSpc>
                <a:spcPts val="3236"/>
              </a:lnSpc>
              <a:buFont typeface="Arial"/>
              <a:buChar char="•"/>
            </a:pPr>
            <a:r>
              <a:rPr lang="en-US" sz="3330">
                <a:solidFill>
                  <a:srgbClr val="FFFFFF"/>
                </a:solidFill>
                <a:latin typeface="Trebuchet MS"/>
                <a:ea typeface="Trebuchet MS"/>
                <a:cs typeface="Trebuchet MS"/>
                <a:sym typeface="Trebuchet MS"/>
              </a:rPr>
              <a:t>'Naturalisation' made easier</a:t>
            </a:r>
          </a:p>
          <a:p>
            <a:pPr algn="l" marL="602647" indent="-301323" lvl="1">
              <a:lnSpc>
                <a:spcPts val="3236"/>
              </a:lnSpc>
              <a:buFont typeface="Arial"/>
              <a:buChar char="•"/>
            </a:pPr>
            <a:r>
              <a:rPr lang="en-US" sz="3330">
                <a:solidFill>
                  <a:srgbClr val="FFFFFF"/>
                </a:solidFill>
                <a:latin typeface="Trebuchet MS"/>
                <a:ea typeface="Trebuchet MS"/>
                <a:cs typeface="Trebuchet MS"/>
                <a:sym typeface="Trebuchet MS"/>
              </a:rPr>
              <a:t>From 1957 non-Europeans could become citizens but face longer eligibility requirement</a:t>
            </a:r>
          </a:p>
          <a:p>
            <a:pPr algn="l" marL="602647" indent="-301323" lvl="1">
              <a:lnSpc>
                <a:spcPts val="3236"/>
              </a:lnSpc>
              <a:buFont typeface="Arial"/>
              <a:buChar char="•"/>
            </a:pPr>
            <a:r>
              <a:rPr lang="en-US" sz="3330">
                <a:solidFill>
                  <a:srgbClr val="FFFFFF"/>
                </a:solidFill>
                <a:latin typeface="Trebuchet MS"/>
                <a:ea typeface="Trebuchet MS"/>
                <a:cs typeface="Trebuchet MS"/>
                <a:sym typeface="Trebuchet MS"/>
              </a:rPr>
              <a:t>1958 Nationality and Citizenship Act abolish the 'archaic' Dictation Test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9525" y="-28575"/>
            <a:ext cx="18302288" cy="10306050"/>
            <a:chOff x="0" y="0"/>
            <a:chExt cx="24403050" cy="13741400"/>
          </a:xfrm>
        </p:grpSpPr>
        <p:sp>
          <p:nvSpPr>
            <p:cNvPr name="Freeform 13" id="13"/>
            <p:cNvSpPr/>
            <p:nvPr/>
          </p:nvSpPr>
          <p:spPr>
            <a:xfrm flipH="false" flipV="false" rot="0">
              <a:off x="0" y="0"/>
              <a:ext cx="24403050" cy="13741400"/>
            </a:xfrm>
            <a:custGeom>
              <a:avLst/>
              <a:gdLst/>
              <a:ahLst/>
              <a:cxnLst/>
              <a:rect r="r" b="b" t="t" l="l"/>
              <a:pathLst>
                <a:path h="13741400" w="24403050">
                  <a:moveTo>
                    <a:pt x="12700" y="0"/>
                  </a:moveTo>
                  <a:lnTo>
                    <a:pt x="24390350" y="0"/>
                  </a:lnTo>
                  <a:cubicBezTo>
                    <a:pt x="24397336" y="0"/>
                    <a:pt x="24403050" y="5715"/>
                    <a:pt x="24403050" y="12700"/>
                  </a:cubicBezTo>
                  <a:lnTo>
                    <a:pt x="24403050" y="13728700"/>
                  </a:lnTo>
                  <a:cubicBezTo>
                    <a:pt x="24403050" y="13735686"/>
                    <a:pt x="24397336" y="13741400"/>
                    <a:pt x="24390350" y="13741400"/>
                  </a:cubicBezTo>
                  <a:lnTo>
                    <a:pt x="12700" y="13741400"/>
                  </a:lnTo>
                  <a:cubicBezTo>
                    <a:pt x="5715" y="13741400"/>
                    <a:pt x="0" y="13735686"/>
                    <a:pt x="0" y="13728700"/>
                  </a:cubicBezTo>
                  <a:lnTo>
                    <a:pt x="0" y="12700"/>
                  </a:lnTo>
                  <a:cubicBezTo>
                    <a:pt x="0" y="5715"/>
                    <a:pt x="5715" y="0"/>
                    <a:pt x="12700" y="0"/>
                  </a:cubicBezTo>
                  <a:moveTo>
                    <a:pt x="12700" y="25400"/>
                  </a:moveTo>
                  <a:lnTo>
                    <a:pt x="12700" y="12700"/>
                  </a:lnTo>
                  <a:lnTo>
                    <a:pt x="25400" y="12700"/>
                  </a:lnTo>
                  <a:lnTo>
                    <a:pt x="25400" y="13728700"/>
                  </a:lnTo>
                  <a:lnTo>
                    <a:pt x="12700" y="13728700"/>
                  </a:lnTo>
                  <a:lnTo>
                    <a:pt x="12700" y="13716000"/>
                  </a:lnTo>
                  <a:lnTo>
                    <a:pt x="24390350" y="13716000"/>
                  </a:lnTo>
                  <a:lnTo>
                    <a:pt x="24390350" y="13728700"/>
                  </a:lnTo>
                  <a:lnTo>
                    <a:pt x="24377650" y="13728700"/>
                  </a:lnTo>
                  <a:lnTo>
                    <a:pt x="24377650" y="12700"/>
                  </a:lnTo>
                  <a:lnTo>
                    <a:pt x="24390350" y="12700"/>
                  </a:lnTo>
                  <a:lnTo>
                    <a:pt x="24390350" y="25400"/>
                  </a:lnTo>
                  <a:lnTo>
                    <a:pt x="12700" y="25400"/>
                  </a:lnTo>
                  <a:close/>
                </a:path>
              </a:pathLst>
            </a:custGeom>
            <a:solidFill>
              <a:srgbClr val="2796AA"/>
            </a:solidFill>
          </p:spPr>
        </p:sp>
      </p:grpSp>
      <p:grpSp>
        <p:nvGrpSpPr>
          <p:cNvPr name="Group 14" id="14"/>
          <p:cNvGrpSpPr/>
          <p:nvPr/>
        </p:nvGrpSpPr>
        <p:grpSpPr>
          <a:xfrm rot="0">
            <a:off x="-4762" y="0"/>
            <a:ext cx="18288000" cy="10287000"/>
            <a:chOff x="0" y="0"/>
            <a:chExt cx="24384000" cy="13716000"/>
          </a:xfrm>
        </p:grpSpPr>
        <p:sp>
          <p:nvSpPr>
            <p:cNvPr name="Freeform 15" id="1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6" id="16"/>
          <p:cNvGrpSpPr/>
          <p:nvPr/>
        </p:nvGrpSpPr>
        <p:grpSpPr>
          <a:xfrm rot="0">
            <a:off x="6958584" y="0"/>
            <a:ext cx="11329416" cy="10287000"/>
            <a:chOff x="0" y="0"/>
            <a:chExt cx="15105888" cy="13716000"/>
          </a:xfrm>
        </p:grpSpPr>
        <p:sp>
          <p:nvSpPr>
            <p:cNvPr name="Freeform 17" id="17"/>
            <p:cNvSpPr/>
            <p:nvPr/>
          </p:nvSpPr>
          <p:spPr>
            <a:xfrm flipH="false" flipV="false" rot="0">
              <a:off x="0" y="0"/>
              <a:ext cx="15105887" cy="13716000"/>
            </a:xfrm>
            <a:custGeom>
              <a:avLst/>
              <a:gdLst/>
              <a:ahLst/>
              <a:cxnLst/>
              <a:rect r="r" b="b" t="t" l="l"/>
              <a:pathLst>
                <a:path h="13716000" w="15105887">
                  <a:moveTo>
                    <a:pt x="0" y="0"/>
                  </a:moveTo>
                  <a:lnTo>
                    <a:pt x="15105887" y="0"/>
                  </a:lnTo>
                  <a:lnTo>
                    <a:pt x="15105887" y="13716000"/>
                  </a:lnTo>
                  <a:lnTo>
                    <a:pt x="0" y="13716000"/>
                  </a:lnTo>
                  <a:close/>
                </a:path>
              </a:pathLst>
            </a:custGeom>
            <a:solidFill>
              <a:srgbClr val="39CDE7"/>
            </a:solidFill>
          </p:spPr>
        </p:sp>
      </p:grpSp>
      <p:grpSp>
        <p:nvGrpSpPr>
          <p:cNvPr name="Group 18" id="18"/>
          <p:cNvGrpSpPr/>
          <p:nvPr/>
        </p:nvGrpSpPr>
        <p:grpSpPr>
          <a:xfrm rot="0">
            <a:off x="3" y="914400"/>
            <a:ext cx="7438644" cy="2052295"/>
            <a:chOff x="0" y="0"/>
            <a:chExt cx="9918192" cy="2736393"/>
          </a:xfrm>
        </p:grpSpPr>
        <p:sp>
          <p:nvSpPr>
            <p:cNvPr name="Freeform 19" id="19"/>
            <p:cNvSpPr/>
            <p:nvPr/>
          </p:nvSpPr>
          <p:spPr>
            <a:xfrm flipH="false" flipV="false" rot="0">
              <a:off x="0" y="0"/>
              <a:ext cx="9918192" cy="2736342"/>
            </a:xfrm>
            <a:custGeom>
              <a:avLst/>
              <a:gdLst/>
              <a:ahLst/>
              <a:cxnLst/>
              <a:rect r="r" b="b" t="t" l="l"/>
              <a:pathLst>
                <a:path h="2736342" w="9918192">
                  <a:moveTo>
                    <a:pt x="0" y="0"/>
                  </a:moveTo>
                  <a:lnTo>
                    <a:pt x="9918192" y="0"/>
                  </a:lnTo>
                  <a:lnTo>
                    <a:pt x="9918192" y="2736342"/>
                  </a:lnTo>
                  <a:lnTo>
                    <a:pt x="0" y="2736342"/>
                  </a:lnTo>
                  <a:close/>
                </a:path>
              </a:pathLst>
            </a:custGeom>
            <a:solidFill>
              <a:srgbClr val="262626"/>
            </a:solidFill>
          </p:spPr>
        </p:sp>
      </p:grpSp>
      <p:grpSp>
        <p:nvGrpSpPr>
          <p:cNvPr name="Group 20" id="20"/>
          <p:cNvGrpSpPr/>
          <p:nvPr/>
        </p:nvGrpSpPr>
        <p:grpSpPr>
          <a:xfrm rot="0">
            <a:off x="1020480" y="1129846"/>
            <a:ext cx="6204185" cy="1621403"/>
            <a:chOff x="0" y="0"/>
            <a:chExt cx="8272247" cy="2161870"/>
          </a:xfrm>
        </p:grpSpPr>
        <p:sp>
          <p:nvSpPr>
            <p:cNvPr name="Freeform 21" id="21"/>
            <p:cNvSpPr/>
            <p:nvPr/>
          </p:nvSpPr>
          <p:spPr>
            <a:xfrm flipH="false" flipV="false" rot="0">
              <a:off x="0" y="0"/>
              <a:ext cx="8272246" cy="2161876"/>
            </a:xfrm>
            <a:custGeom>
              <a:avLst/>
              <a:gdLst/>
              <a:ahLst/>
              <a:cxnLst/>
              <a:rect r="r" b="b" t="t" l="l"/>
              <a:pathLst>
                <a:path h="2161876" w="8272246">
                  <a:moveTo>
                    <a:pt x="0" y="0"/>
                  </a:moveTo>
                  <a:lnTo>
                    <a:pt x="8272246" y="0"/>
                  </a:lnTo>
                  <a:lnTo>
                    <a:pt x="8272246" y="2161876"/>
                  </a:lnTo>
                  <a:lnTo>
                    <a:pt x="0" y="2161876"/>
                  </a:lnTo>
                  <a:close/>
                </a:path>
              </a:pathLst>
            </a:custGeom>
            <a:blipFill>
              <a:blip r:embed="rId5">
                <a:alphaModFix amt="0"/>
              </a:blip>
              <a:stretch>
                <a:fillRect l="0" t="-24558" r="0" b="-24557"/>
              </a:stretch>
            </a:blipFill>
          </p:spPr>
        </p:sp>
        <p:sp>
          <p:nvSpPr>
            <p:cNvPr name="TextBox 22" id="22"/>
            <p:cNvSpPr txBox="true"/>
            <p:nvPr/>
          </p:nvSpPr>
          <p:spPr>
            <a:xfrm>
              <a:off x="0" y="28575"/>
              <a:ext cx="8272247" cy="2133295"/>
            </a:xfrm>
            <a:prstGeom prst="rect">
              <a:avLst/>
            </a:prstGeom>
          </p:spPr>
          <p:txBody>
            <a:bodyPr anchor="ctr" rtlCol="false" tIns="0" lIns="0" bIns="0" rIns="0"/>
            <a:lstStyle/>
            <a:p>
              <a:pPr algn="l">
                <a:lnSpc>
                  <a:spcPts val="3888"/>
                </a:lnSpc>
              </a:pPr>
              <a:r>
                <a:rPr lang="en-US" sz="3600">
                  <a:solidFill>
                    <a:srgbClr val="FFFFFF"/>
                  </a:solidFill>
                  <a:latin typeface="Trebuchet MS"/>
                  <a:ea typeface="Trebuchet MS"/>
                  <a:cs typeface="Trebuchet MS"/>
                  <a:sym typeface="Trebuchet MS"/>
                </a:rPr>
                <a:t>The Colombo Plan</a:t>
              </a:r>
            </a:p>
          </p:txBody>
        </p:sp>
      </p:grpSp>
      <p:grpSp>
        <p:nvGrpSpPr>
          <p:cNvPr name="Group 23" id="23"/>
          <p:cNvGrpSpPr/>
          <p:nvPr/>
        </p:nvGrpSpPr>
        <p:grpSpPr>
          <a:xfrm rot="0">
            <a:off x="3" y="2955360"/>
            <a:ext cx="7434072" cy="299685"/>
            <a:chOff x="0" y="0"/>
            <a:chExt cx="9912096" cy="399580"/>
          </a:xfrm>
        </p:grpSpPr>
        <p:sp>
          <p:nvSpPr>
            <p:cNvPr name="Freeform 24" id="24"/>
            <p:cNvSpPr/>
            <p:nvPr/>
          </p:nvSpPr>
          <p:spPr>
            <a:xfrm flipH="false" flipV="false" rot="0">
              <a:off x="0" y="0"/>
              <a:ext cx="9912096" cy="399542"/>
            </a:xfrm>
            <a:custGeom>
              <a:avLst/>
              <a:gdLst/>
              <a:ahLst/>
              <a:cxnLst/>
              <a:rect r="r" b="b" t="t" l="l"/>
              <a:pathLst>
                <a:path h="399542" w="9912096">
                  <a:moveTo>
                    <a:pt x="0" y="0"/>
                  </a:moveTo>
                  <a:lnTo>
                    <a:pt x="9912096" y="0"/>
                  </a:lnTo>
                  <a:lnTo>
                    <a:pt x="9912096" y="399542"/>
                  </a:lnTo>
                  <a:lnTo>
                    <a:pt x="0" y="399542"/>
                  </a:lnTo>
                  <a:lnTo>
                    <a:pt x="0" y="0"/>
                  </a:lnTo>
                  <a:close/>
                </a:path>
              </a:pathLst>
            </a:custGeom>
            <a:blipFill>
              <a:blip r:embed="rId3"/>
              <a:stretch>
                <a:fillRect l="-15506" t="0" r="-15506" b="-9"/>
              </a:stretch>
            </a:blipFill>
          </p:spPr>
        </p:sp>
      </p:grpSp>
      <p:sp>
        <p:nvSpPr>
          <p:cNvPr name="TextBox 25" id="25"/>
          <p:cNvSpPr txBox="true"/>
          <p:nvPr/>
        </p:nvSpPr>
        <p:spPr>
          <a:xfrm rot="0">
            <a:off x="790242" y="3570075"/>
            <a:ext cx="5623236" cy="6390418"/>
          </a:xfrm>
          <a:prstGeom prst="rect">
            <a:avLst/>
          </a:prstGeom>
        </p:spPr>
        <p:txBody>
          <a:bodyPr anchor="t" rtlCol="false" tIns="0" lIns="0" bIns="0" rIns="0">
            <a:spAutoFit/>
          </a:bodyPr>
          <a:lstStyle/>
          <a:p>
            <a:pPr algn="l" marL="488632" indent="-244316" lvl="1">
              <a:lnSpc>
                <a:spcPts val="2916"/>
              </a:lnSpc>
              <a:buFont typeface="Arial"/>
              <a:buChar char="•"/>
            </a:pPr>
            <a:r>
              <a:rPr lang="en-US" sz="2700">
                <a:solidFill>
                  <a:srgbClr val="FFFFFF"/>
                </a:solidFill>
                <a:latin typeface="Trebuchet MS"/>
                <a:ea typeface="Trebuchet MS"/>
                <a:cs typeface="Trebuchet MS"/>
                <a:sym typeface="Trebuchet MS"/>
              </a:rPr>
              <a:t>Brainchild of External Affairs Minister Percy Spender</a:t>
            </a:r>
          </a:p>
          <a:p>
            <a:pPr algn="l" marL="488632" indent="-244316" lvl="1">
              <a:lnSpc>
                <a:spcPts val="2916"/>
              </a:lnSpc>
              <a:buFont typeface="Arial"/>
              <a:buChar char="•"/>
            </a:pPr>
            <a:r>
              <a:rPr lang="en-US" sz="2700">
                <a:solidFill>
                  <a:srgbClr val="FFFFFF"/>
                </a:solidFill>
                <a:latin typeface="Trebuchet MS"/>
                <a:ea typeface="Trebuchet MS"/>
                <a:cs typeface="Trebuchet MS"/>
                <a:sym typeface="Trebuchet MS"/>
              </a:rPr>
              <a:t>Anti-Communism as the new populate or perish</a:t>
            </a:r>
          </a:p>
          <a:p>
            <a:pPr algn="l" marL="488632" indent="-244316" lvl="1">
              <a:lnSpc>
                <a:spcPts val="2916"/>
              </a:lnSpc>
              <a:buFont typeface="Arial"/>
              <a:buChar char="•"/>
            </a:pPr>
            <a:r>
              <a:rPr lang="en-US" sz="2700">
                <a:solidFill>
                  <a:srgbClr val="FFFFFF"/>
                </a:solidFill>
                <a:latin typeface="Trebuchet MS"/>
                <a:ea typeface="Trebuchet MS"/>
                <a:cs typeface="Trebuchet MS"/>
                <a:sym typeface="Trebuchet MS"/>
              </a:rPr>
              <a:t>Deliberate attempt to engage with Asia, spread prosperity &amp; improve Australia's flawed reputation</a:t>
            </a:r>
          </a:p>
          <a:p>
            <a:pPr algn="l" marL="488632" indent="-244316" lvl="1">
              <a:lnSpc>
                <a:spcPts val="2916"/>
              </a:lnSpc>
              <a:buFont typeface="Arial"/>
              <a:buChar char="•"/>
            </a:pPr>
            <a:r>
              <a:rPr lang="en-US" sz="2700">
                <a:solidFill>
                  <a:srgbClr val="FFFFFF"/>
                </a:solidFill>
                <a:latin typeface="Trebuchet MS"/>
                <a:ea typeface="Trebuchet MS"/>
                <a:cs typeface="Trebuchet MS"/>
                <a:sym typeface="Trebuchet MS"/>
              </a:rPr>
              <a:t>Almost 6000 Colombo students during the Menzies era &amp; far more private international students</a:t>
            </a:r>
          </a:p>
          <a:p>
            <a:pPr algn="l" marL="488632" indent="-244316" lvl="1">
              <a:lnSpc>
                <a:spcPts val="2916"/>
              </a:lnSpc>
              <a:buFont typeface="Arial"/>
              <a:buChar char="•"/>
            </a:pPr>
            <a:r>
              <a:rPr lang="en-US" sz="2700">
                <a:solidFill>
                  <a:srgbClr val="FFFFFF"/>
                </a:solidFill>
                <a:latin typeface="Trebuchet MS"/>
                <a:ea typeface="Trebuchet MS"/>
                <a:cs typeface="Trebuchet MS"/>
                <a:sym typeface="Trebuchet MS"/>
              </a:rPr>
              <a:t>‘break down prejudices and misunderstandings on both sides’ Richard Casey</a:t>
            </a:r>
          </a:p>
          <a:p>
            <a:pPr algn="l" marL="488632" indent="-244316" lvl="1">
              <a:lnSpc>
                <a:spcPts val="2916"/>
              </a:lnSpc>
            </a:pPr>
          </a:p>
        </p:txBody>
      </p:sp>
      <p:grpSp>
        <p:nvGrpSpPr>
          <p:cNvPr name="Group 26" id="26"/>
          <p:cNvGrpSpPr/>
          <p:nvPr/>
        </p:nvGrpSpPr>
        <p:grpSpPr>
          <a:xfrm rot="0">
            <a:off x="7914132" y="964197"/>
            <a:ext cx="9408986" cy="8362693"/>
            <a:chOff x="0" y="0"/>
            <a:chExt cx="12545314" cy="11150257"/>
          </a:xfrm>
        </p:grpSpPr>
        <p:sp>
          <p:nvSpPr>
            <p:cNvPr name="Freeform 27" id="27"/>
            <p:cNvSpPr/>
            <p:nvPr/>
          </p:nvSpPr>
          <p:spPr>
            <a:xfrm flipH="false" flipV="false" rot="0">
              <a:off x="0" y="0"/>
              <a:ext cx="12545314" cy="11150219"/>
            </a:xfrm>
            <a:custGeom>
              <a:avLst/>
              <a:gdLst/>
              <a:ahLst/>
              <a:cxnLst/>
              <a:rect r="r" b="b" t="t" l="l"/>
              <a:pathLst>
                <a:path h="11150219" w="12545314">
                  <a:moveTo>
                    <a:pt x="0" y="0"/>
                  </a:moveTo>
                  <a:lnTo>
                    <a:pt x="12545314" y="0"/>
                  </a:lnTo>
                  <a:lnTo>
                    <a:pt x="12545314" y="11150219"/>
                  </a:lnTo>
                  <a:lnTo>
                    <a:pt x="0" y="11150219"/>
                  </a:lnTo>
                  <a:close/>
                </a:path>
              </a:pathLst>
            </a:custGeom>
            <a:solidFill>
              <a:srgbClr val="FFFFFF"/>
            </a:solidFill>
          </p:spPr>
        </p:sp>
      </p:grpSp>
      <p:grpSp>
        <p:nvGrpSpPr>
          <p:cNvPr name="Group 28" id="28"/>
          <p:cNvGrpSpPr/>
          <p:nvPr/>
        </p:nvGrpSpPr>
        <p:grpSpPr>
          <a:xfrm rot="0">
            <a:off x="8389630" y="1919164"/>
            <a:ext cx="8443903" cy="6438471"/>
            <a:chOff x="0" y="0"/>
            <a:chExt cx="11258537" cy="8584628"/>
          </a:xfrm>
        </p:grpSpPr>
        <p:sp>
          <p:nvSpPr>
            <p:cNvPr name="Freeform 29" id="29" descr="A group of men in suits  Description automatically generated"/>
            <p:cNvSpPr/>
            <p:nvPr/>
          </p:nvSpPr>
          <p:spPr>
            <a:xfrm flipH="false" flipV="false" rot="0">
              <a:off x="0" y="0"/>
              <a:ext cx="11258550" cy="8584692"/>
            </a:xfrm>
            <a:custGeom>
              <a:avLst/>
              <a:gdLst/>
              <a:ahLst/>
              <a:cxnLst/>
              <a:rect r="r" b="b" t="t" l="l"/>
              <a:pathLst>
                <a:path h="8584692" w="11258550">
                  <a:moveTo>
                    <a:pt x="0" y="0"/>
                  </a:moveTo>
                  <a:lnTo>
                    <a:pt x="11258550" y="0"/>
                  </a:lnTo>
                  <a:lnTo>
                    <a:pt x="11258550" y="8584692"/>
                  </a:lnTo>
                  <a:lnTo>
                    <a:pt x="0" y="8584692"/>
                  </a:lnTo>
                  <a:lnTo>
                    <a:pt x="0" y="0"/>
                  </a:lnTo>
                  <a:close/>
                </a:path>
              </a:pathLst>
            </a:custGeom>
            <a:blipFill>
              <a:blip r:embed="rId6"/>
              <a:stretch>
                <a:fillRect l="-23" t="0" r="-23" b="0"/>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9525" y="-28575"/>
            <a:ext cx="18302288" cy="10306050"/>
            <a:chOff x="0" y="0"/>
            <a:chExt cx="24403050" cy="13741400"/>
          </a:xfrm>
        </p:grpSpPr>
        <p:sp>
          <p:nvSpPr>
            <p:cNvPr name="Freeform 13" id="13"/>
            <p:cNvSpPr/>
            <p:nvPr/>
          </p:nvSpPr>
          <p:spPr>
            <a:xfrm flipH="false" flipV="false" rot="0">
              <a:off x="0" y="0"/>
              <a:ext cx="24403050" cy="13741400"/>
            </a:xfrm>
            <a:custGeom>
              <a:avLst/>
              <a:gdLst/>
              <a:ahLst/>
              <a:cxnLst/>
              <a:rect r="r" b="b" t="t" l="l"/>
              <a:pathLst>
                <a:path h="13741400" w="24403050">
                  <a:moveTo>
                    <a:pt x="12700" y="0"/>
                  </a:moveTo>
                  <a:lnTo>
                    <a:pt x="24390350" y="0"/>
                  </a:lnTo>
                  <a:cubicBezTo>
                    <a:pt x="24397336" y="0"/>
                    <a:pt x="24403050" y="5715"/>
                    <a:pt x="24403050" y="12700"/>
                  </a:cubicBezTo>
                  <a:lnTo>
                    <a:pt x="24403050" y="13728700"/>
                  </a:lnTo>
                  <a:cubicBezTo>
                    <a:pt x="24403050" y="13735686"/>
                    <a:pt x="24397336" y="13741400"/>
                    <a:pt x="24390350" y="13741400"/>
                  </a:cubicBezTo>
                  <a:lnTo>
                    <a:pt x="12700" y="13741400"/>
                  </a:lnTo>
                  <a:cubicBezTo>
                    <a:pt x="5715" y="13741400"/>
                    <a:pt x="0" y="13735686"/>
                    <a:pt x="0" y="13728700"/>
                  </a:cubicBezTo>
                  <a:lnTo>
                    <a:pt x="0" y="12700"/>
                  </a:lnTo>
                  <a:cubicBezTo>
                    <a:pt x="0" y="5715"/>
                    <a:pt x="5715" y="0"/>
                    <a:pt x="12700" y="0"/>
                  </a:cubicBezTo>
                  <a:moveTo>
                    <a:pt x="12700" y="25400"/>
                  </a:moveTo>
                  <a:lnTo>
                    <a:pt x="12700" y="12700"/>
                  </a:lnTo>
                  <a:lnTo>
                    <a:pt x="25400" y="12700"/>
                  </a:lnTo>
                  <a:lnTo>
                    <a:pt x="25400" y="13728700"/>
                  </a:lnTo>
                  <a:lnTo>
                    <a:pt x="12700" y="13728700"/>
                  </a:lnTo>
                  <a:lnTo>
                    <a:pt x="12700" y="13716000"/>
                  </a:lnTo>
                  <a:lnTo>
                    <a:pt x="24390350" y="13716000"/>
                  </a:lnTo>
                  <a:lnTo>
                    <a:pt x="24390350" y="13728700"/>
                  </a:lnTo>
                  <a:lnTo>
                    <a:pt x="24377650" y="13728700"/>
                  </a:lnTo>
                  <a:lnTo>
                    <a:pt x="24377650" y="12700"/>
                  </a:lnTo>
                  <a:lnTo>
                    <a:pt x="24390350" y="12700"/>
                  </a:lnTo>
                  <a:lnTo>
                    <a:pt x="24390350" y="25400"/>
                  </a:lnTo>
                  <a:lnTo>
                    <a:pt x="12700" y="25400"/>
                  </a:lnTo>
                  <a:close/>
                </a:path>
              </a:pathLst>
            </a:custGeom>
            <a:solidFill>
              <a:srgbClr val="2796AA"/>
            </a:solidFill>
          </p:spPr>
        </p:sp>
      </p:grpSp>
      <p:grpSp>
        <p:nvGrpSpPr>
          <p:cNvPr name="Group 14" id="14"/>
          <p:cNvGrpSpPr/>
          <p:nvPr/>
        </p:nvGrpSpPr>
        <p:grpSpPr>
          <a:xfrm rot="0">
            <a:off x="-4762" y="0"/>
            <a:ext cx="18288000" cy="10287000"/>
            <a:chOff x="0" y="0"/>
            <a:chExt cx="24384000" cy="13716000"/>
          </a:xfrm>
        </p:grpSpPr>
        <p:sp>
          <p:nvSpPr>
            <p:cNvPr name="Freeform 15" id="1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6" id="16"/>
          <p:cNvGrpSpPr/>
          <p:nvPr/>
        </p:nvGrpSpPr>
        <p:grpSpPr>
          <a:xfrm rot="0">
            <a:off x="6958584" y="0"/>
            <a:ext cx="11329416" cy="10287000"/>
            <a:chOff x="0" y="0"/>
            <a:chExt cx="15105888" cy="13716000"/>
          </a:xfrm>
        </p:grpSpPr>
        <p:sp>
          <p:nvSpPr>
            <p:cNvPr name="Freeform 17" id="17"/>
            <p:cNvSpPr/>
            <p:nvPr/>
          </p:nvSpPr>
          <p:spPr>
            <a:xfrm flipH="false" flipV="false" rot="0">
              <a:off x="0" y="0"/>
              <a:ext cx="15105887" cy="13716000"/>
            </a:xfrm>
            <a:custGeom>
              <a:avLst/>
              <a:gdLst/>
              <a:ahLst/>
              <a:cxnLst/>
              <a:rect r="r" b="b" t="t" l="l"/>
              <a:pathLst>
                <a:path h="13716000" w="15105887">
                  <a:moveTo>
                    <a:pt x="0" y="0"/>
                  </a:moveTo>
                  <a:lnTo>
                    <a:pt x="15105887" y="0"/>
                  </a:lnTo>
                  <a:lnTo>
                    <a:pt x="15105887" y="13716000"/>
                  </a:lnTo>
                  <a:lnTo>
                    <a:pt x="0" y="13716000"/>
                  </a:lnTo>
                  <a:close/>
                </a:path>
              </a:pathLst>
            </a:custGeom>
            <a:solidFill>
              <a:srgbClr val="39CDE7"/>
            </a:solidFill>
          </p:spPr>
        </p:sp>
      </p:grpSp>
      <p:grpSp>
        <p:nvGrpSpPr>
          <p:cNvPr name="Group 18" id="18"/>
          <p:cNvGrpSpPr/>
          <p:nvPr/>
        </p:nvGrpSpPr>
        <p:grpSpPr>
          <a:xfrm rot="0">
            <a:off x="3" y="914400"/>
            <a:ext cx="7438644" cy="2052295"/>
            <a:chOff x="0" y="0"/>
            <a:chExt cx="9918192" cy="2736393"/>
          </a:xfrm>
        </p:grpSpPr>
        <p:sp>
          <p:nvSpPr>
            <p:cNvPr name="Freeform 19" id="19"/>
            <p:cNvSpPr/>
            <p:nvPr/>
          </p:nvSpPr>
          <p:spPr>
            <a:xfrm flipH="false" flipV="false" rot="0">
              <a:off x="0" y="0"/>
              <a:ext cx="9918192" cy="2736342"/>
            </a:xfrm>
            <a:custGeom>
              <a:avLst/>
              <a:gdLst/>
              <a:ahLst/>
              <a:cxnLst/>
              <a:rect r="r" b="b" t="t" l="l"/>
              <a:pathLst>
                <a:path h="2736342" w="9918192">
                  <a:moveTo>
                    <a:pt x="0" y="0"/>
                  </a:moveTo>
                  <a:lnTo>
                    <a:pt x="9918192" y="0"/>
                  </a:lnTo>
                  <a:lnTo>
                    <a:pt x="9918192" y="2736342"/>
                  </a:lnTo>
                  <a:lnTo>
                    <a:pt x="0" y="2736342"/>
                  </a:lnTo>
                  <a:close/>
                </a:path>
              </a:pathLst>
            </a:custGeom>
            <a:solidFill>
              <a:srgbClr val="262626"/>
            </a:solidFill>
          </p:spPr>
        </p:sp>
      </p:grpSp>
      <p:grpSp>
        <p:nvGrpSpPr>
          <p:cNvPr name="Group 20" id="20"/>
          <p:cNvGrpSpPr/>
          <p:nvPr/>
        </p:nvGrpSpPr>
        <p:grpSpPr>
          <a:xfrm rot="0">
            <a:off x="1020480" y="1129846"/>
            <a:ext cx="6204185" cy="1621403"/>
            <a:chOff x="0" y="0"/>
            <a:chExt cx="8272247" cy="2161870"/>
          </a:xfrm>
        </p:grpSpPr>
        <p:sp>
          <p:nvSpPr>
            <p:cNvPr name="Freeform 21" id="21"/>
            <p:cNvSpPr/>
            <p:nvPr/>
          </p:nvSpPr>
          <p:spPr>
            <a:xfrm flipH="false" flipV="false" rot="0">
              <a:off x="0" y="0"/>
              <a:ext cx="8272246" cy="2161876"/>
            </a:xfrm>
            <a:custGeom>
              <a:avLst/>
              <a:gdLst/>
              <a:ahLst/>
              <a:cxnLst/>
              <a:rect r="r" b="b" t="t" l="l"/>
              <a:pathLst>
                <a:path h="2161876" w="8272246">
                  <a:moveTo>
                    <a:pt x="0" y="0"/>
                  </a:moveTo>
                  <a:lnTo>
                    <a:pt x="8272246" y="0"/>
                  </a:lnTo>
                  <a:lnTo>
                    <a:pt x="8272246" y="2161876"/>
                  </a:lnTo>
                  <a:lnTo>
                    <a:pt x="0" y="2161876"/>
                  </a:lnTo>
                  <a:close/>
                </a:path>
              </a:pathLst>
            </a:custGeom>
            <a:blipFill>
              <a:blip r:embed="rId5">
                <a:alphaModFix amt="0"/>
              </a:blip>
              <a:stretch>
                <a:fillRect l="0" t="-24558" r="0" b="-24557"/>
              </a:stretch>
            </a:blipFill>
          </p:spPr>
        </p:sp>
        <p:sp>
          <p:nvSpPr>
            <p:cNvPr name="TextBox 22" id="22"/>
            <p:cNvSpPr txBox="true"/>
            <p:nvPr/>
          </p:nvSpPr>
          <p:spPr>
            <a:xfrm>
              <a:off x="0" y="28575"/>
              <a:ext cx="8272247" cy="2133295"/>
            </a:xfrm>
            <a:prstGeom prst="rect">
              <a:avLst/>
            </a:prstGeom>
          </p:spPr>
          <p:txBody>
            <a:bodyPr anchor="ctr" rtlCol="false" tIns="0" lIns="0" bIns="0" rIns="0"/>
            <a:lstStyle/>
            <a:p>
              <a:pPr algn="l">
                <a:lnSpc>
                  <a:spcPts val="3888"/>
                </a:lnSpc>
              </a:pPr>
              <a:r>
                <a:rPr lang="en-US" sz="3600">
                  <a:solidFill>
                    <a:srgbClr val="FFFFFF"/>
                  </a:solidFill>
                  <a:latin typeface="Trebuchet MS"/>
                  <a:ea typeface="Trebuchet MS"/>
                  <a:cs typeface="Trebuchet MS"/>
                  <a:sym typeface="Trebuchet MS"/>
                </a:rPr>
                <a:t>Abolition &amp; Conclusion</a:t>
              </a:r>
            </a:p>
          </p:txBody>
        </p:sp>
      </p:grpSp>
      <p:grpSp>
        <p:nvGrpSpPr>
          <p:cNvPr name="Group 23" id="23"/>
          <p:cNvGrpSpPr/>
          <p:nvPr/>
        </p:nvGrpSpPr>
        <p:grpSpPr>
          <a:xfrm rot="0">
            <a:off x="3" y="2955360"/>
            <a:ext cx="7434072" cy="299685"/>
            <a:chOff x="0" y="0"/>
            <a:chExt cx="9912096" cy="399580"/>
          </a:xfrm>
        </p:grpSpPr>
        <p:sp>
          <p:nvSpPr>
            <p:cNvPr name="Freeform 24" id="24"/>
            <p:cNvSpPr/>
            <p:nvPr/>
          </p:nvSpPr>
          <p:spPr>
            <a:xfrm flipH="false" flipV="false" rot="0">
              <a:off x="0" y="0"/>
              <a:ext cx="9912096" cy="399542"/>
            </a:xfrm>
            <a:custGeom>
              <a:avLst/>
              <a:gdLst/>
              <a:ahLst/>
              <a:cxnLst/>
              <a:rect r="r" b="b" t="t" l="l"/>
              <a:pathLst>
                <a:path h="399542" w="9912096">
                  <a:moveTo>
                    <a:pt x="0" y="0"/>
                  </a:moveTo>
                  <a:lnTo>
                    <a:pt x="9912096" y="0"/>
                  </a:lnTo>
                  <a:lnTo>
                    <a:pt x="9912096" y="399542"/>
                  </a:lnTo>
                  <a:lnTo>
                    <a:pt x="0" y="399542"/>
                  </a:lnTo>
                  <a:lnTo>
                    <a:pt x="0" y="0"/>
                  </a:lnTo>
                  <a:close/>
                </a:path>
              </a:pathLst>
            </a:custGeom>
            <a:blipFill>
              <a:blip r:embed="rId3"/>
              <a:stretch>
                <a:fillRect l="-15506" t="0" r="-15506" b="-9"/>
              </a:stretch>
            </a:blipFill>
          </p:spPr>
        </p:sp>
      </p:grpSp>
      <p:sp>
        <p:nvSpPr>
          <p:cNvPr name="TextBox 25" id="25"/>
          <p:cNvSpPr txBox="true"/>
          <p:nvPr/>
        </p:nvSpPr>
        <p:spPr>
          <a:xfrm rot="0">
            <a:off x="653358" y="3608175"/>
            <a:ext cx="5760120" cy="6016942"/>
          </a:xfrm>
          <a:prstGeom prst="rect">
            <a:avLst/>
          </a:prstGeom>
        </p:spPr>
        <p:txBody>
          <a:bodyPr anchor="t" rtlCol="false" tIns="0" lIns="0" bIns="0" rIns="0">
            <a:spAutoFit/>
          </a:bodyPr>
          <a:lstStyle/>
          <a:p>
            <a:pPr algn="l" marL="461486" indent="-230743" lvl="1">
              <a:lnSpc>
                <a:spcPts val="2203"/>
              </a:lnSpc>
              <a:buFont typeface="Arial"/>
              <a:buChar char="•"/>
            </a:pPr>
            <a:r>
              <a:rPr lang="en-US" sz="2550">
                <a:solidFill>
                  <a:srgbClr val="FFFFFF"/>
                </a:solidFill>
                <a:latin typeface="Trebuchet MS"/>
                <a:ea typeface="Trebuchet MS"/>
                <a:cs typeface="Trebuchet MS"/>
                <a:sym typeface="Trebuchet MS"/>
              </a:rPr>
              <a:t>Generational change as Menzies &amp; Calwell succeeded by Holt &amp; Whitlam</a:t>
            </a:r>
          </a:p>
          <a:p>
            <a:pPr algn="l" marL="461486" indent="-230743" lvl="1">
              <a:lnSpc>
                <a:spcPts val="2203"/>
              </a:lnSpc>
              <a:buFont typeface="Arial"/>
              <a:buChar char="•"/>
            </a:pPr>
            <a:r>
              <a:rPr lang="en-US" sz="2550">
                <a:solidFill>
                  <a:srgbClr val="FFFFFF"/>
                </a:solidFill>
                <a:latin typeface="Trebuchet MS"/>
                <a:ea typeface="Trebuchet MS"/>
                <a:cs typeface="Trebuchet MS"/>
                <a:sym typeface="Trebuchet MS"/>
              </a:rPr>
              <a:t>Australian public carried over on a long journey</a:t>
            </a:r>
          </a:p>
          <a:p>
            <a:pPr algn="l" marL="461486" indent="-230743" lvl="1">
              <a:lnSpc>
                <a:spcPts val="2203"/>
              </a:lnSpc>
              <a:buFont typeface="Arial"/>
              <a:buChar char="•"/>
            </a:pPr>
            <a:r>
              <a:rPr lang="en-US" sz="2550">
                <a:solidFill>
                  <a:srgbClr val="FFFFFF"/>
                </a:solidFill>
                <a:latin typeface="Trebuchet MS"/>
                <a:ea typeface="Trebuchet MS"/>
                <a:cs typeface="Trebuchet MS"/>
                <a:sym typeface="Trebuchet MS"/>
              </a:rPr>
              <a:t>1966 Migration Review abolish the core of the White Australia policy, as migrants accepted on basis of 'suitability to settle, ability to integrate &amp; professional qualifications' regardless of race or nationality</a:t>
            </a:r>
          </a:p>
          <a:p>
            <a:pPr algn="l" marL="461486" indent="-230743" lvl="1">
              <a:lnSpc>
                <a:spcPts val="2203"/>
              </a:lnSpc>
              <a:buFont typeface="Arial"/>
              <a:buChar char="•"/>
            </a:pPr>
            <a:r>
              <a:rPr lang="en-US" sz="2550">
                <a:solidFill>
                  <a:srgbClr val="FFFFFF"/>
                </a:solidFill>
                <a:latin typeface="Trebuchet MS"/>
                <a:ea typeface="Trebuchet MS"/>
                <a:cs typeface="Trebuchet MS"/>
                <a:sym typeface="Trebuchet MS"/>
              </a:rPr>
              <a:t>1973 see Whitlam remove last remnants &amp; replace with an official policy of multiculturalism</a:t>
            </a:r>
          </a:p>
          <a:p>
            <a:pPr algn="l" marL="461486" indent="-230743" lvl="1">
              <a:lnSpc>
                <a:spcPts val="2203"/>
              </a:lnSpc>
              <a:buFont typeface="Arial"/>
              <a:buChar char="•"/>
            </a:pPr>
            <a:r>
              <a:rPr lang="en-US" sz="2550">
                <a:solidFill>
                  <a:srgbClr val="FFFFFF"/>
                </a:solidFill>
                <a:latin typeface="Trebuchet MS"/>
                <a:ea typeface="Trebuchet MS"/>
                <a:cs typeface="Trebuchet MS"/>
                <a:sym typeface="Trebuchet MS"/>
              </a:rPr>
              <a:t>Endurance of imperatives to hoard &amp; to grow</a:t>
            </a:r>
          </a:p>
        </p:txBody>
      </p:sp>
      <p:grpSp>
        <p:nvGrpSpPr>
          <p:cNvPr name="Group 26" id="26"/>
          <p:cNvGrpSpPr/>
          <p:nvPr/>
        </p:nvGrpSpPr>
        <p:grpSpPr>
          <a:xfrm rot="0">
            <a:off x="7914132" y="1781489"/>
            <a:ext cx="9404223" cy="6724012"/>
            <a:chOff x="0" y="0"/>
            <a:chExt cx="12538964" cy="8965349"/>
          </a:xfrm>
        </p:grpSpPr>
        <p:sp>
          <p:nvSpPr>
            <p:cNvPr name="Freeform 27" id="27" descr="A couple of men in suits looking at papers  Description automatically generated"/>
            <p:cNvSpPr/>
            <p:nvPr/>
          </p:nvSpPr>
          <p:spPr>
            <a:xfrm flipH="false" flipV="false" rot="0">
              <a:off x="0" y="0"/>
              <a:ext cx="12538964" cy="8965311"/>
            </a:xfrm>
            <a:custGeom>
              <a:avLst/>
              <a:gdLst/>
              <a:ahLst/>
              <a:cxnLst/>
              <a:rect r="r" b="b" t="t" l="l"/>
              <a:pathLst>
                <a:path h="8965311" w="12538964">
                  <a:moveTo>
                    <a:pt x="0" y="0"/>
                  </a:moveTo>
                  <a:lnTo>
                    <a:pt x="12538964" y="0"/>
                  </a:lnTo>
                  <a:lnTo>
                    <a:pt x="12538964" y="8965311"/>
                  </a:lnTo>
                  <a:lnTo>
                    <a:pt x="0" y="8965311"/>
                  </a:lnTo>
                  <a:lnTo>
                    <a:pt x="0" y="0"/>
                  </a:lnTo>
                  <a:close/>
                </a:path>
              </a:pathLst>
            </a:custGeom>
            <a:blipFill>
              <a:blip r:embed="rId6"/>
              <a:stretch>
                <a:fillRect l="0" t="-21" r="0" b="-21"/>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4"/>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5"/>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alphaModFix amt="9999"/>
              </a:blip>
              <a:stretch>
                <a:fillRect l="0" t="0" r="0" b="0"/>
              </a:stretch>
            </a:blipFill>
          </p:spPr>
        </p:sp>
      </p:grpSp>
      <p:grpSp>
        <p:nvGrpSpPr>
          <p:cNvPr name="Group 14" id="14"/>
          <p:cNvGrpSpPr/>
          <p:nvPr/>
        </p:nvGrpSpPr>
        <p:grpSpPr>
          <a:xfrm rot="0">
            <a:off x="11321710" y="19"/>
            <a:ext cx="6961518" cy="6350489"/>
            <a:chOff x="0" y="0"/>
            <a:chExt cx="9282024" cy="8467319"/>
          </a:xfrm>
        </p:grpSpPr>
        <p:sp>
          <p:nvSpPr>
            <p:cNvPr name="Freeform 15" id="15" descr="A book with text on it  Description automatically generated"/>
            <p:cNvSpPr/>
            <p:nvPr/>
          </p:nvSpPr>
          <p:spPr>
            <a:xfrm flipH="false" flipV="false" rot="0">
              <a:off x="0" y="0"/>
              <a:ext cx="9282049" cy="8467344"/>
            </a:xfrm>
            <a:custGeom>
              <a:avLst/>
              <a:gdLst/>
              <a:ahLst/>
              <a:cxnLst/>
              <a:rect r="r" b="b" t="t" l="l"/>
              <a:pathLst>
                <a:path h="8467344" w="9282049">
                  <a:moveTo>
                    <a:pt x="0" y="0"/>
                  </a:moveTo>
                  <a:lnTo>
                    <a:pt x="9282049" y="0"/>
                  </a:lnTo>
                  <a:lnTo>
                    <a:pt x="9282049" y="8467344"/>
                  </a:lnTo>
                  <a:lnTo>
                    <a:pt x="0" y="8467344"/>
                  </a:lnTo>
                  <a:lnTo>
                    <a:pt x="0" y="0"/>
                  </a:lnTo>
                  <a:close/>
                </a:path>
              </a:pathLst>
            </a:custGeom>
            <a:blipFill>
              <a:blip r:embed="rId6"/>
              <a:stretch>
                <a:fillRect l="0" t="-10926" r="-1" b="-57335"/>
              </a:stretch>
            </a:blipFill>
          </p:spPr>
        </p:sp>
      </p:grpSp>
      <p:grpSp>
        <p:nvGrpSpPr>
          <p:cNvPr name="Group 16" id="16"/>
          <p:cNvGrpSpPr/>
          <p:nvPr/>
        </p:nvGrpSpPr>
        <p:grpSpPr>
          <a:xfrm rot="0">
            <a:off x="11321710" y="6350508"/>
            <a:ext cx="6966290" cy="3936492"/>
            <a:chOff x="0" y="0"/>
            <a:chExt cx="9288386" cy="5248656"/>
          </a:xfrm>
        </p:grpSpPr>
        <p:sp>
          <p:nvSpPr>
            <p:cNvPr name="Freeform 17" id="17" descr="A flag with stars and a flag on it  Description automatically generated"/>
            <p:cNvSpPr/>
            <p:nvPr/>
          </p:nvSpPr>
          <p:spPr>
            <a:xfrm flipH="false" flipV="false" rot="0">
              <a:off x="0" y="0"/>
              <a:ext cx="9288399" cy="5248656"/>
            </a:xfrm>
            <a:custGeom>
              <a:avLst/>
              <a:gdLst/>
              <a:ahLst/>
              <a:cxnLst/>
              <a:rect r="r" b="b" t="t" l="l"/>
              <a:pathLst>
                <a:path h="5248656" w="9288399">
                  <a:moveTo>
                    <a:pt x="0" y="0"/>
                  </a:moveTo>
                  <a:lnTo>
                    <a:pt x="9288399" y="0"/>
                  </a:lnTo>
                  <a:lnTo>
                    <a:pt x="9288399" y="5248656"/>
                  </a:lnTo>
                  <a:lnTo>
                    <a:pt x="0" y="5248656"/>
                  </a:lnTo>
                  <a:lnTo>
                    <a:pt x="0" y="0"/>
                  </a:lnTo>
                  <a:close/>
                </a:path>
              </a:pathLst>
            </a:custGeom>
            <a:blipFill>
              <a:blip r:embed="rId7"/>
              <a:stretch>
                <a:fillRect l="0" t="-4177" r="-89" b="-14829"/>
              </a:stretch>
            </a:blipFill>
          </p:spPr>
        </p:sp>
      </p:grpSp>
      <p:grpSp>
        <p:nvGrpSpPr>
          <p:cNvPr name="Group 18" id="18"/>
          <p:cNvGrpSpPr/>
          <p:nvPr/>
        </p:nvGrpSpPr>
        <p:grpSpPr>
          <a:xfrm rot="0">
            <a:off x="3" y="914400"/>
            <a:ext cx="11950570" cy="2052295"/>
            <a:chOff x="0" y="0"/>
            <a:chExt cx="15934093" cy="2736393"/>
          </a:xfrm>
        </p:grpSpPr>
        <p:sp>
          <p:nvSpPr>
            <p:cNvPr name="Freeform 19" id="19"/>
            <p:cNvSpPr/>
            <p:nvPr/>
          </p:nvSpPr>
          <p:spPr>
            <a:xfrm flipH="false" flipV="false" rot="0">
              <a:off x="0" y="0"/>
              <a:ext cx="15934055" cy="2736342"/>
            </a:xfrm>
            <a:custGeom>
              <a:avLst/>
              <a:gdLst/>
              <a:ahLst/>
              <a:cxnLst/>
              <a:rect r="r" b="b" t="t" l="l"/>
              <a:pathLst>
                <a:path h="2736342" w="15934055">
                  <a:moveTo>
                    <a:pt x="0" y="0"/>
                  </a:moveTo>
                  <a:lnTo>
                    <a:pt x="15934055" y="0"/>
                  </a:lnTo>
                  <a:lnTo>
                    <a:pt x="15934055" y="2736342"/>
                  </a:lnTo>
                  <a:lnTo>
                    <a:pt x="0" y="2736342"/>
                  </a:lnTo>
                  <a:close/>
                </a:path>
              </a:pathLst>
            </a:custGeom>
            <a:solidFill>
              <a:srgbClr val="262626"/>
            </a:solidFill>
          </p:spPr>
        </p:sp>
      </p:grpSp>
      <p:grpSp>
        <p:nvGrpSpPr>
          <p:cNvPr name="Group 20" id="20"/>
          <p:cNvGrpSpPr/>
          <p:nvPr/>
        </p:nvGrpSpPr>
        <p:grpSpPr>
          <a:xfrm rot="0">
            <a:off x="1020480" y="1129846"/>
            <a:ext cx="10631329" cy="1621403"/>
            <a:chOff x="0" y="0"/>
            <a:chExt cx="14175105" cy="2161870"/>
          </a:xfrm>
        </p:grpSpPr>
        <p:sp>
          <p:nvSpPr>
            <p:cNvPr name="Freeform 21" id="21"/>
            <p:cNvSpPr/>
            <p:nvPr/>
          </p:nvSpPr>
          <p:spPr>
            <a:xfrm flipH="false" flipV="false" rot="0">
              <a:off x="0" y="0"/>
              <a:ext cx="14175104" cy="2161876"/>
            </a:xfrm>
            <a:custGeom>
              <a:avLst/>
              <a:gdLst/>
              <a:ahLst/>
              <a:cxnLst/>
              <a:rect r="r" b="b" t="t" l="l"/>
              <a:pathLst>
                <a:path h="2161876" w="14175104">
                  <a:moveTo>
                    <a:pt x="0" y="0"/>
                  </a:moveTo>
                  <a:lnTo>
                    <a:pt x="14175104" y="0"/>
                  </a:lnTo>
                  <a:lnTo>
                    <a:pt x="14175104" y="2161876"/>
                  </a:lnTo>
                  <a:lnTo>
                    <a:pt x="0" y="2161876"/>
                  </a:lnTo>
                  <a:close/>
                </a:path>
              </a:pathLst>
            </a:custGeom>
            <a:blipFill>
              <a:blip r:embed="rId8">
                <a:alphaModFix amt="0"/>
              </a:blip>
              <a:stretch>
                <a:fillRect l="0" t="-77760" r="0" b="-77760"/>
              </a:stretch>
            </a:blipFill>
          </p:spPr>
        </p:sp>
        <p:sp>
          <p:nvSpPr>
            <p:cNvPr name="TextBox 22" id="22"/>
            <p:cNvSpPr txBox="true"/>
            <p:nvPr/>
          </p:nvSpPr>
          <p:spPr>
            <a:xfrm>
              <a:off x="0" y="47625"/>
              <a:ext cx="14175105" cy="2114245"/>
            </a:xfrm>
            <a:prstGeom prst="rect">
              <a:avLst/>
            </a:prstGeom>
          </p:spPr>
          <p:txBody>
            <a:bodyPr anchor="ctr" rtlCol="false" tIns="0" lIns="0" bIns="0" rIns="0"/>
            <a:lstStyle/>
            <a:p>
              <a:pPr algn="l">
                <a:lnSpc>
                  <a:spcPts val="5832"/>
                </a:lnSpc>
              </a:pPr>
              <a:r>
                <a:rPr lang="en-US" sz="5400">
                  <a:solidFill>
                    <a:srgbClr val="FFFFFF"/>
                  </a:solidFill>
                  <a:latin typeface="Trebuchet MS"/>
                  <a:ea typeface="Trebuchet MS"/>
                  <a:cs typeface="Trebuchet MS"/>
                  <a:sym typeface="Trebuchet MS"/>
                </a:rPr>
                <a:t>19th Century Roots</a:t>
              </a:r>
            </a:p>
          </p:txBody>
        </p:sp>
      </p:grpSp>
      <p:grpSp>
        <p:nvGrpSpPr>
          <p:cNvPr name="Group 23" id="23"/>
          <p:cNvGrpSpPr/>
          <p:nvPr/>
        </p:nvGrpSpPr>
        <p:grpSpPr>
          <a:xfrm rot="0">
            <a:off x="3" y="2955360"/>
            <a:ext cx="11950570" cy="481746"/>
            <a:chOff x="0" y="0"/>
            <a:chExt cx="15934093" cy="642328"/>
          </a:xfrm>
        </p:grpSpPr>
        <p:sp>
          <p:nvSpPr>
            <p:cNvPr name="Freeform 24" id="24"/>
            <p:cNvSpPr/>
            <p:nvPr/>
          </p:nvSpPr>
          <p:spPr>
            <a:xfrm flipH="false" flipV="false" rot="0">
              <a:off x="0" y="0"/>
              <a:ext cx="15934055" cy="642366"/>
            </a:xfrm>
            <a:custGeom>
              <a:avLst/>
              <a:gdLst/>
              <a:ahLst/>
              <a:cxnLst/>
              <a:rect r="r" b="b" t="t" l="l"/>
              <a:pathLst>
                <a:path h="642366" w="15934055">
                  <a:moveTo>
                    <a:pt x="0" y="0"/>
                  </a:moveTo>
                  <a:lnTo>
                    <a:pt x="15934055" y="0"/>
                  </a:lnTo>
                  <a:lnTo>
                    <a:pt x="15934055" y="642366"/>
                  </a:lnTo>
                  <a:lnTo>
                    <a:pt x="0" y="642366"/>
                  </a:lnTo>
                  <a:lnTo>
                    <a:pt x="0" y="0"/>
                  </a:lnTo>
                  <a:close/>
                </a:path>
              </a:pathLst>
            </a:custGeom>
            <a:blipFill>
              <a:blip r:embed="rId4"/>
              <a:stretch>
                <a:fillRect l="-15506" t="0" r="-15506" b="5"/>
              </a:stretch>
            </a:blipFill>
          </p:spPr>
        </p:sp>
      </p:grpSp>
      <p:sp>
        <p:nvSpPr>
          <p:cNvPr name="TextBox 25" id="25"/>
          <p:cNvSpPr txBox="true"/>
          <p:nvPr/>
        </p:nvSpPr>
        <p:spPr>
          <a:xfrm rot="0">
            <a:off x="667045" y="3617700"/>
            <a:ext cx="9896818" cy="6157998"/>
          </a:xfrm>
          <a:prstGeom prst="rect">
            <a:avLst/>
          </a:prstGeom>
        </p:spPr>
        <p:txBody>
          <a:bodyPr anchor="t" rtlCol="false" tIns="0" lIns="0" bIns="0" rIns="0">
            <a:spAutoFit/>
          </a:bodyPr>
          <a:lstStyle/>
          <a:p>
            <a:pPr algn="l">
              <a:lnSpc>
                <a:spcPts val="3499"/>
              </a:lnSpc>
            </a:pPr>
          </a:p>
          <a:p>
            <a:pPr algn="l" marL="651510" indent="-325755" lvl="1">
              <a:lnSpc>
                <a:spcPts val="3499"/>
              </a:lnSpc>
              <a:buFont typeface="Arial"/>
              <a:buChar char="•"/>
            </a:pPr>
            <a:r>
              <a:rPr lang="en-US" sz="3600">
                <a:solidFill>
                  <a:srgbClr val="FFFFFF"/>
                </a:solidFill>
                <a:latin typeface="Trebuchet MS"/>
                <a:ea typeface="Trebuchet MS"/>
                <a:cs typeface="Trebuchet MS"/>
                <a:sym typeface="Trebuchet MS"/>
              </a:rPr>
              <a:t>First book ever published by an Australian born author sell migrant destination</a:t>
            </a:r>
          </a:p>
          <a:p>
            <a:pPr algn="l" marL="651510" indent="-325755" lvl="1">
              <a:lnSpc>
                <a:spcPts val="3499"/>
              </a:lnSpc>
              <a:buFont typeface="Arial"/>
              <a:buChar char="•"/>
            </a:pPr>
            <a:r>
              <a:rPr lang="en-US" sz="3600">
                <a:solidFill>
                  <a:srgbClr val="FFFFFF"/>
                </a:solidFill>
                <a:latin typeface="Trebuchet MS"/>
                <a:ea typeface="Trebuchet MS"/>
                <a:cs typeface="Trebuchet MS"/>
                <a:sym typeface="Trebuchet MS"/>
              </a:rPr>
              <a:t>Defensive of the high wages enjoyed in the 'working man's paradise'</a:t>
            </a:r>
          </a:p>
          <a:p>
            <a:pPr algn="l" marL="651510" indent="-325755" lvl="1">
              <a:lnSpc>
                <a:spcPts val="3499"/>
              </a:lnSpc>
              <a:buFont typeface="Arial"/>
              <a:buChar char="•"/>
            </a:pPr>
            <a:r>
              <a:rPr lang="en-US" sz="3600">
                <a:solidFill>
                  <a:srgbClr val="FFFFFF"/>
                </a:solidFill>
                <a:latin typeface="Trebuchet MS"/>
                <a:ea typeface="Trebuchet MS"/>
                <a:cs typeface="Trebuchet MS"/>
                <a:sym typeface="Trebuchet MS"/>
              </a:rPr>
              <a:t>Campaign against Convict Transportation encapsulate anti-immigrant themes: undercutting jobs &amp; wages, social cohesion, functioning of democracy</a:t>
            </a:r>
          </a:p>
          <a:p>
            <a:pPr algn="l" marL="651510" indent="-325755" lvl="1">
              <a:lnSpc>
                <a:spcPts val="3499"/>
              </a:lnSpc>
              <a:buFont typeface="Arial"/>
              <a:buChar char="•"/>
            </a:pPr>
            <a:r>
              <a:rPr lang="en-US" sz="3600">
                <a:solidFill>
                  <a:srgbClr val="FFFFFF"/>
                </a:solidFill>
                <a:latin typeface="Trebuchet MS"/>
                <a:ea typeface="Trebuchet MS"/>
                <a:cs typeface="Trebuchet MS"/>
                <a:sym typeface="Trebuchet MS"/>
              </a:rPr>
              <a:t>Racial outbursts on the goldfields</a:t>
            </a:r>
          </a:p>
          <a:p>
            <a:pPr algn="l" marL="651510" indent="-325755" lvl="1">
              <a:lnSpc>
                <a:spcPts val="3499"/>
              </a:lnSpc>
              <a:buFont typeface="Arial"/>
              <a:buChar char="•"/>
            </a:pPr>
            <a:r>
              <a:rPr lang="en-US" sz="3600">
                <a:solidFill>
                  <a:srgbClr val="FFFFFF"/>
                </a:solidFill>
                <a:latin typeface="Trebuchet MS"/>
                <a:ea typeface="Trebuchet MS"/>
                <a:cs typeface="Trebuchet MS"/>
                <a:sym typeface="Trebuchet MS"/>
              </a:rPr>
              <a:t>Pluralist approach to religious diversity</a:t>
            </a:r>
          </a:p>
          <a:p>
            <a:pPr algn="l" marL="651510" indent="-325755" lvl="1">
              <a:lnSpc>
                <a:spcPts val="349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4" id="14"/>
          <p:cNvGrpSpPr/>
          <p:nvPr/>
        </p:nvGrpSpPr>
        <p:grpSpPr>
          <a:xfrm rot="0">
            <a:off x="9144000" y="19"/>
            <a:ext cx="9139238" cy="10284466"/>
            <a:chOff x="0" y="0"/>
            <a:chExt cx="12185650" cy="13712622"/>
          </a:xfrm>
        </p:grpSpPr>
        <p:sp>
          <p:nvSpPr>
            <p:cNvPr name="Freeform 15" id="15" descr="This 28mm-high badge has the words ‘Australia for the Australians’ stamped on the rim and the words ‘White Australia’ stamped on silver-painted representation of the Australian continent in the middle."/>
            <p:cNvSpPr/>
            <p:nvPr/>
          </p:nvSpPr>
          <p:spPr>
            <a:xfrm flipH="false" flipV="false" rot="0">
              <a:off x="0" y="0"/>
              <a:ext cx="12185650" cy="13712571"/>
            </a:xfrm>
            <a:custGeom>
              <a:avLst/>
              <a:gdLst/>
              <a:ahLst/>
              <a:cxnLst/>
              <a:rect r="r" b="b" t="t" l="l"/>
              <a:pathLst>
                <a:path h="13712571" w="12185650">
                  <a:moveTo>
                    <a:pt x="0" y="0"/>
                  </a:moveTo>
                  <a:lnTo>
                    <a:pt x="12185650" y="0"/>
                  </a:lnTo>
                  <a:lnTo>
                    <a:pt x="12185650" y="13712571"/>
                  </a:lnTo>
                  <a:lnTo>
                    <a:pt x="0" y="13712571"/>
                  </a:lnTo>
                  <a:lnTo>
                    <a:pt x="0" y="0"/>
                  </a:lnTo>
                  <a:close/>
                </a:path>
              </a:pathLst>
            </a:custGeom>
            <a:blipFill>
              <a:blip r:embed="rId5"/>
              <a:stretch>
                <a:fillRect l="-33185" t="0" r="-27573" b="-119"/>
              </a:stretch>
            </a:blipFill>
          </p:spPr>
        </p:sp>
      </p:grpSp>
      <p:grpSp>
        <p:nvGrpSpPr>
          <p:cNvPr name="Group 16" id="16"/>
          <p:cNvGrpSpPr/>
          <p:nvPr/>
        </p:nvGrpSpPr>
        <p:grpSpPr>
          <a:xfrm rot="0">
            <a:off x="3" y="914400"/>
            <a:ext cx="9749628" cy="2052295"/>
            <a:chOff x="0" y="0"/>
            <a:chExt cx="12999504" cy="2736393"/>
          </a:xfrm>
        </p:grpSpPr>
        <p:sp>
          <p:nvSpPr>
            <p:cNvPr name="Freeform 17" id="17"/>
            <p:cNvSpPr/>
            <p:nvPr/>
          </p:nvSpPr>
          <p:spPr>
            <a:xfrm flipH="false" flipV="false" rot="0">
              <a:off x="0" y="0"/>
              <a:ext cx="12999466" cy="2736342"/>
            </a:xfrm>
            <a:custGeom>
              <a:avLst/>
              <a:gdLst/>
              <a:ahLst/>
              <a:cxnLst/>
              <a:rect r="r" b="b" t="t" l="l"/>
              <a:pathLst>
                <a:path h="2736342" w="12999466">
                  <a:moveTo>
                    <a:pt x="0" y="0"/>
                  </a:moveTo>
                  <a:lnTo>
                    <a:pt x="12999466" y="0"/>
                  </a:lnTo>
                  <a:lnTo>
                    <a:pt x="12999466" y="2736342"/>
                  </a:lnTo>
                  <a:lnTo>
                    <a:pt x="0" y="2736342"/>
                  </a:lnTo>
                  <a:close/>
                </a:path>
              </a:pathLst>
            </a:custGeom>
            <a:solidFill>
              <a:srgbClr val="262626"/>
            </a:solidFill>
          </p:spPr>
        </p:sp>
      </p:grpSp>
      <p:grpSp>
        <p:nvGrpSpPr>
          <p:cNvPr name="Group 18" id="18"/>
          <p:cNvGrpSpPr/>
          <p:nvPr/>
        </p:nvGrpSpPr>
        <p:grpSpPr>
          <a:xfrm rot="0">
            <a:off x="1020480" y="1129846"/>
            <a:ext cx="7562440" cy="1621403"/>
            <a:chOff x="0" y="0"/>
            <a:chExt cx="10083254" cy="2161870"/>
          </a:xfrm>
        </p:grpSpPr>
        <p:sp>
          <p:nvSpPr>
            <p:cNvPr name="Freeform 19" id="19"/>
            <p:cNvSpPr/>
            <p:nvPr/>
          </p:nvSpPr>
          <p:spPr>
            <a:xfrm flipH="false" flipV="false" rot="0">
              <a:off x="0" y="0"/>
              <a:ext cx="10083258" cy="2161876"/>
            </a:xfrm>
            <a:custGeom>
              <a:avLst/>
              <a:gdLst/>
              <a:ahLst/>
              <a:cxnLst/>
              <a:rect r="r" b="b" t="t" l="l"/>
              <a:pathLst>
                <a:path h="2161876" w="10083258">
                  <a:moveTo>
                    <a:pt x="0" y="0"/>
                  </a:moveTo>
                  <a:lnTo>
                    <a:pt x="10083258" y="0"/>
                  </a:lnTo>
                  <a:lnTo>
                    <a:pt x="10083258" y="2161876"/>
                  </a:lnTo>
                  <a:lnTo>
                    <a:pt x="0" y="2161876"/>
                  </a:lnTo>
                  <a:close/>
                </a:path>
              </a:pathLst>
            </a:custGeom>
            <a:blipFill>
              <a:blip r:embed="rId6">
                <a:alphaModFix amt="0"/>
              </a:blip>
              <a:stretch>
                <a:fillRect l="0" t="-40880" r="0" b="-40880"/>
              </a:stretch>
            </a:blipFill>
          </p:spPr>
        </p:sp>
        <p:sp>
          <p:nvSpPr>
            <p:cNvPr name="TextBox 20" id="20"/>
            <p:cNvSpPr txBox="true"/>
            <p:nvPr/>
          </p:nvSpPr>
          <p:spPr>
            <a:xfrm>
              <a:off x="0" y="47625"/>
              <a:ext cx="10083254" cy="2114245"/>
            </a:xfrm>
            <a:prstGeom prst="rect">
              <a:avLst/>
            </a:prstGeom>
          </p:spPr>
          <p:txBody>
            <a:bodyPr anchor="ctr" rtlCol="false" tIns="0" lIns="0" bIns="0" rIns="0"/>
            <a:lstStyle/>
            <a:p>
              <a:pPr algn="l">
                <a:lnSpc>
                  <a:spcPts val="5832"/>
                </a:lnSpc>
              </a:pPr>
              <a:r>
                <a:rPr lang="en-US" sz="5400">
                  <a:solidFill>
                    <a:srgbClr val="FFFFFF"/>
                  </a:solidFill>
                  <a:latin typeface="Trebuchet MS"/>
                  <a:ea typeface="Trebuchet MS"/>
                  <a:cs typeface="Trebuchet MS"/>
                  <a:sym typeface="Trebuchet MS"/>
                </a:rPr>
                <a:t>Origins of White Australia</a:t>
              </a:r>
            </a:p>
          </p:txBody>
        </p:sp>
      </p:grpSp>
      <p:grpSp>
        <p:nvGrpSpPr>
          <p:cNvPr name="Group 21" id="21"/>
          <p:cNvGrpSpPr/>
          <p:nvPr/>
        </p:nvGrpSpPr>
        <p:grpSpPr>
          <a:xfrm rot="0">
            <a:off x="3" y="2955360"/>
            <a:ext cx="9738360" cy="392573"/>
            <a:chOff x="0" y="0"/>
            <a:chExt cx="12984480" cy="523431"/>
          </a:xfrm>
        </p:grpSpPr>
        <p:sp>
          <p:nvSpPr>
            <p:cNvPr name="Freeform 22" id="22"/>
            <p:cNvSpPr/>
            <p:nvPr/>
          </p:nvSpPr>
          <p:spPr>
            <a:xfrm flipH="false" flipV="false" rot="0">
              <a:off x="0" y="0"/>
              <a:ext cx="12984480" cy="523367"/>
            </a:xfrm>
            <a:custGeom>
              <a:avLst/>
              <a:gdLst/>
              <a:ahLst/>
              <a:cxnLst/>
              <a:rect r="r" b="b" t="t" l="l"/>
              <a:pathLst>
                <a:path h="523367" w="12984480">
                  <a:moveTo>
                    <a:pt x="0" y="0"/>
                  </a:moveTo>
                  <a:lnTo>
                    <a:pt x="12984480" y="0"/>
                  </a:lnTo>
                  <a:lnTo>
                    <a:pt x="12984480" y="523367"/>
                  </a:lnTo>
                  <a:lnTo>
                    <a:pt x="0" y="523367"/>
                  </a:lnTo>
                  <a:lnTo>
                    <a:pt x="0" y="0"/>
                  </a:lnTo>
                  <a:close/>
                </a:path>
              </a:pathLst>
            </a:custGeom>
            <a:blipFill>
              <a:blip r:embed="rId3"/>
              <a:stretch>
                <a:fillRect l="-15506" t="0" r="-15506" b="-12"/>
              </a:stretch>
            </a:blipFill>
          </p:spPr>
        </p:sp>
      </p:grpSp>
      <p:sp>
        <p:nvSpPr>
          <p:cNvPr name="TextBox 23" id="23"/>
          <p:cNvSpPr txBox="true"/>
          <p:nvPr/>
        </p:nvSpPr>
        <p:spPr>
          <a:xfrm rot="0">
            <a:off x="1111920" y="3589125"/>
            <a:ext cx="7379560" cy="5269430"/>
          </a:xfrm>
          <a:prstGeom prst="rect">
            <a:avLst/>
          </a:prstGeom>
        </p:spPr>
        <p:txBody>
          <a:bodyPr anchor="t" rtlCol="false" tIns="0" lIns="0" bIns="0" rIns="0">
            <a:spAutoFit/>
          </a:bodyPr>
          <a:lstStyle/>
          <a:p>
            <a:pPr algn="l" marL="461486" indent="-230743" lvl="1">
              <a:lnSpc>
                <a:spcPts val="2478"/>
              </a:lnSpc>
              <a:buFont typeface="Arial"/>
              <a:buChar char="•"/>
            </a:pPr>
            <a:r>
              <a:rPr lang="en-US" sz="2550">
                <a:solidFill>
                  <a:srgbClr val="FFFFFF"/>
                </a:solidFill>
                <a:latin typeface="Trebuchet MS"/>
                <a:ea typeface="Trebuchet MS"/>
                <a:cs typeface="Trebuchet MS"/>
                <a:sym typeface="Trebuchet MS"/>
              </a:rPr>
              <a:t>Justifications: Tyranny of distance, prevent ethnic conflict, protect the working man</a:t>
            </a:r>
          </a:p>
          <a:p>
            <a:pPr algn="l" marL="461486" indent="-230743" lvl="1">
              <a:lnSpc>
                <a:spcPts val="2478"/>
              </a:lnSpc>
              <a:buFont typeface="Arial"/>
              <a:buChar char="•"/>
            </a:pPr>
            <a:r>
              <a:rPr lang="en-US" sz="2550">
                <a:solidFill>
                  <a:srgbClr val="FFFFFF"/>
                </a:solidFill>
                <a:latin typeface="Trebuchet MS"/>
                <a:ea typeface="Trebuchet MS"/>
                <a:cs typeface="Trebuchet MS"/>
                <a:sym typeface="Trebuchet MS"/>
              </a:rPr>
              <a:t>Federation campaign simultaneous with 1890s depression, heighten sense of economic insecurity</a:t>
            </a:r>
          </a:p>
          <a:p>
            <a:pPr algn="l" marL="461486" indent="-230743" lvl="1">
              <a:lnSpc>
                <a:spcPts val="2478"/>
              </a:lnSpc>
              <a:buFont typeface="Arial"/>
              <a:buChar char="•"/>
            </a:pPr>
            <a:r>
              <a:rPr lang="en-US" sz="2550">
                <a:solidFill>
                  <a:srgbClr val="FFFFFF"/>
                </a:solidFill>
                <a:latin typeface="Trebuchet MS"/>
                <a:ea typeface="Trebuchet MS"/>
                <a:cs typeface="Trebuchet MS"/>
                <a:sym typeface="Trebuchet MS"/>
              </a:rPr>
              <a:t>Deportation of Pacific Island Labourers</a:t>
            </a:r>
          </a:p>
          <a:p>
            <a:pPr algn="l" marL="461486" indent="-230743" lvl="1">
              <a:lnSpc>
                <a:spcPts val="2478"/>
              </a:lnSpc>
              <a:buFont typeface="Arial"/>
              <a:buChar char="•"/>
            </a:pPr>
            <a:r>
              <a:rPr lang="en-US" sz="2550">
                <a:solidFill>
                  <a:srgbClr val="FFFFFF"/>
                </a:solidFill>
                <a:latin typeface="Trebuchet MS"/>
                <a:ea typeface="Trebuchet MS"/>
                <a:cs typeface="Trebuchet MS"/>
                <a:sym typeface="Trebuchet MS"/>
              </a:rPr>
              <a:t>Irony that dictation test implemented to avoid embarrassing the British</a:t>
            </a:r>
          </a:p>
          <a:p>
            <a:pPr algn="l" marL="461486" indent="-230743" lvl="1">
              <a:lnSpc>
                <a:spcPts val="2478"/>
              </a:lnSpc>
              <a:buFont typeface="Arial"/>
              <a:buChar char="•"/>
            </a:pPr>
            <a:r>
              <a:rPr lang="en-US" sz="2550">
                <a:solidFill>
                  <a:srgbClr val="FFFFFF"/>
                </a:solidFill>
                <a:latin typeface="Trebuchet MS"/>
                <a:ea typeface="Trebuchet MS"/>
                <a:cs typeface="Trebuchet MS"/>
                <a:sym typeface="Trebuchet MS"/>
              </a:rPr>
              <a:t>Australian Natives' Association give special place to those who were born here</a:t>
            </a:r>
          </a:p>
          <a:p>
            <a:pPr algn="l" marL="461486" indent="-230743" lvl="1">
              <a:lnSpc>
                <a:spcPts val="2478"/>
              </a:lnSpc>
              <a:buFont typeface="Arial"/>
              <a:buChar char="•"/>
            </a:pPr>
            <a:r>
              <a:rPr lang="en-US" sz="2550">
                <a:solidFill>
                  <a:srgbClr val="FFFFFF"/>
                </a:solidFill>
                <a:latin typeface="Trebuchet MS"/>
                <a:ea typeface="Trebuchet MS"/>
                <a:cs typeface="Trebuchet MS"/>
                <a:sym typeface="Trebuchet MS"/>
              </a:rPr>
              <a:t>Insular society seen not only in immigration policy but also adoption of Protectionist Tariffs</a:t>
            </a:r>
          </a:p>
          <a:p>
            <a:pPr algn="l" marL="461486" indent="-230743" lvl="1">
              <a:lnSpc>
                <a:spcPts val="2478"/>
              </a:lnSpc>
            </a:pPr>
          </a:p>
          <a:p>
            <a:pPr algn="l" marL="461486" indent="-230743" lvl="1">
              <a:lnSpc>
                <a:spcPts val="2478"/>
              </a:lnSpc>
            </a:pPr>
          </a:p>
          <a:p>
            <a:pPr algn="l" marL="461486" indent="-230743" lvl="1">
              <a:lnSpc>
                <a:spcPts val="2478"/>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4" id="14"/>
          <p:cNvGrpSpPr/>
          <p:nvPr/>
        </p:nvGrpSpPr>
        <p:grpSpPr>
          <a:xfrm rot="0">
            <a:off x="11321710" y="19"/>
            <a:ext cx="6961518" cy="10284466"/>
            <a:chOff x="0" y="0"/>
            <a:chExt cx="9282024" cy="13712622"/>
          </a:xfrm>
        </p:grpSpPr>
        <p:sp>
          <p:nvSpPr>
            <p:cNvPr name="Freeform 15" id="15" descr="Msuems Victoria"/>
            <p:cNvSpPr/>
            <p:nvPr/>
          </p:nvSpPr>
          <p:spPr>
            <a:xfrm flipH="false" flipV="false" rot="0">
              <a:off x="0" y="0"/>
              <a:ext cx="9282049" cy="13712571"/>
            </a:xfrm>
            <a:custGeom>
              <a:avLst/>
              <a:gdLst/>
              <a:ahLst/>
              <a:cxnLst/>
              <a:rect r="r" b="b" t="t" l="l"/>
              <a:pathLst>
                <a:path h="13712571" w="9282049">
                  <a:moveTo>
                    <a:pt x="0" y="0"/>
                  </a:moveTo>
                  <a:lnTo>
                    <a:pt x="9282049" y="0"/>
                  </a:lnTo>
                  <a:lnTo>
                    <a:pt x="9282049" y="13712571"/>
                  </a:lnTo>
                  <a:lnTo>
                    <a:pt x="0" y="13712571"/>
                  </a:lnTo>
                  <a:lnTo>
                    <a:pt x="0" y="0"/>
                  </a:lnTo>
                  <a:close/>
                </a:path>
              </a:pathLst>
            </a:custGeom>
            <a:blipFill>
              <a:blip r:embed="rId5"/>
              <a:stretch>
                <a:fillRect l="0" t="-2566" r="-126" b="-3613"/>
              </a:stretch>
            </a:blipFill>
          </p:spPr>
        </p:sp>
      </p:grpSp>
      <p:grpSp>
        <p:nvGrpSpPr>
          <p:cNvPr name="Group 16" id="16"/>
          <p:cNvGrpSpPr/>
          <p:nvPr/>
        </p:nvGrpSpPr>
        <p:grpSpPr>
          <a:xfrm rot="0">
            <a:off x="3" y="914400"/>
            <a:ext cx="11950570" cy="2052295"/>
            <a:chOff x="0" y="0"/>
            <a:chExt cx="15934093" cy="2736393"/>
          </a:xfrm>
        </p:grpSpPr>
        <p:sp>
          <p:nvSpPr>
            <p:cNvPr name="Freeform 17" id="17"/>
            <p:cNvSpPr/>
            <p:nvPr/>
          </p:nvSpPr>
          <p:spPr>
            <a:xfrm flipH="false" flipV="false" rot="0">
              <a:off x="0" y="0"/>
              <a:ext cx="15934055" cy="2736342"/>
            </a:xfrm>
            <a:custGeom>
              <a:avLst/>
              <a:gdLst/>
              <a:ahLst/>
              <a:cxnLst/>
              <a:rect r="r" b="b" t="t" l="l"/>
              <a:pathLst>
                <a:path h="2736342" w="15934055">
                  <a:moveTo>
                    <a:pt x="0" y="0"/>
                  </a:moveTo>
                  <a:lnTo>
                    <a:pt x="15934055" y="0"/>
                  </a:lnTo>
                  <a:lnTo>
                    <a:pt x="15934055" y="2736342"/>
                  </a:lnTo>
                  <a:lnTo>
                    <a:pt x="0" y="2736342"/>
                  </a:lnTo>
                  <a:close/>
                </a:path>
              </a:pathLst>
            </a:custGeom>
            <a:solidFill>
              <a:srgbClr val="262626"/>
            </a:solidFill>
          </p:spPr>
        </p:sp>
      </p:grpSp>
      <p:grpSp>
        <p:nvGrpSpPr>
          <p:cNvPr name="Group 18" id="18"/>
          <p:cNvGrpSpPr/>
          <p:nvPr/>
        </p:nvGrpSpPr>
        <p:grpSpPr>
          <a:xfrm rot="0">
            <a:off x="1020480" y="1129846"/>
            <a:ext cx="10631329" cy="1621403"/>
            <a:chOff x="0" y="0"/>
            <a:chExt cx="14175105" cy="2161870"/>
          </a:xfrm>
        </p:grpSpPr>
        <p:sp>
          <p:nvSpPr>
            <p:cNvPr name="Freeform 19" id="19"/>
            <p:cNvSpPr/>
            <p:nvPr/>
          </p:nvSpPr>
          <p:spPr>
            <a:xfrm flipH="false" flipV="false" rot="0">
              <a:off x="0" y="0"/>
              <a:ext cx="14175104" cy="2161876"/>
            </a:xfrm>
            <a:custGeom>
              <a:avLst/>
              <a:gdLst/>
              <a:ahLst/>
              <a:cxnLst/>
              <a:rect r="r" b="b" t="t" l="l"/>
              <a:pathLst>
                <a:path h="2161876" w="14175104">
                  <a:moveTo>
                    <a:pt x="0" y="0"/>
                  </a:moveTo>
                  <a:lnTo>
                    <a:pt x="14175104" y="0"/>
                  </a:lnTo>
                  <a:lnTo>
                    <a:pt x="14175104" y="2161876"/>
                  </a:lnTo>
                  <a:lnTo>
                    <a:pt x="0" y="2161876"/>
                  </a:lnTo>
                  <a:close/>
                </a:path>
              </a:pathLst>
            </a:custGeom>
            <a:blipFill>
              <a:blip r:embed="rId6">
                <a:alphaModFix amt="0"/>
              </a:blip>
              <a:stretch>
                <a:fillRect l="0" t="-77760" r="0" b="-77760"/>
              </a:stretch>
            </a:blipFill>
          </p:spPr>
        </p:sp>
        <p:sp>
          <p:nvSpPr>
            <p:cNvPr name="TextBox 20" id="20"/>
            <p:cNvSpPr txBox="true"/>
            <p:nvPr/>
          </p:nvSpPr>
          <p:spPr>
            <a:xfrm>
              <a:off x="0" y="47625"/>
              <a:ext cx="14175105" cy="2114245"/>
            </a:xfrm>
            <a:prstGeom prst="rect">
              <a:avLst/>
            </a:prstGeom>
          </p:spPr>
          <p:txBody>
            <a:bodyPr anchor="ctr" rtlCol="false" tIns="0" lIns="0" bIns="0" rIns="0"/>
            <a:lstStyle/>
            <a:p>
              <a:pPr algn="l">
                <a:lnSpc>
                  <a:spcPts val="5832"/>
                </a:lnSpc>
              </a:pPr>
              <a:r>
                <a:rPr lang="en-US" sz="5400">
                  <a:solidFill>
                    <a:srgbClr val="FFFFFF"/>
                  </a:solidFill>
                  <a:latin typeface="Trebuchet MS"/>
                  <a:ea typeface="Trebuchet MS"/>
                  <a:cs typeface="Trebuchet MS"/>
                  <a:sym typeface="Trebuchet MS"/>
                </a:rPr>
                <a:t>Imperative to Populate</a:t>
              </a:r>
            </a:p>
          </p:txBody>
        </p:sp>
      </p:grpSp>
      <p:grpSp>
        <p:nvGrpSpPr>
          <p:cNvPr name="Group 21" id="21"/>
          <p:cNvGrpSpPr/>
          <p:nvPr/>
        </p:nvGrpSpPr>
        <p:grpSpPr>
          <a:xfrm rot="0">
            <a:off x="3" y="2955360"/>
            <a:ext cx="11950570" cy="481746"/>
            <a:chOff x="0" y="0"/>
            <a:chExt cx="15934093" cy="642328"/>
          </a:xfrm>
        </p:grpSpPr>
        <p:sp>
          <p:nvSpPr>
            <p:cNvPr name="Freeform 22" id="22"/>
            <p:cNvSpPr/>
            <p:nvPr/>
          </p:nvSpPr>
          <p:spPr>
            <a:xfrm flipH="false" flipV="false" rot="0">
              <a:off x="0" y="0"/>
              <a:ext cx="15934055" cy="642366"/>
            </a:xfrm>
            <a:custGeom>
              <a:avLst/>
              <a:gdLst/>
              <a:ahLst/>
              <a:cxnLst/>
              <a:rect r="r" b="b" t="t" l="l"/>
              <a:pathLst>
                <a:path h="642366" w="15934055">
                  <a:moveTo>
                    <a:pt x="0" y="0"/>
                  </a:moveTo>
                  <a:lnTo>
                    <a:pt x="15934055" y="0"/>
                  </a:lnTo>
                  <a:lnTo>
                    <a:pt x="15934055" y="642366"/>
                  </a:lnTo>
                  <a:lnTo>
                    <a:pt x="0" y="642366"/>
                  </a:lnTo>
                  <a:lnTo>
                    <a:pt x="0" y="0"/>
                  </a:lnTo>
                  <a:close/>
                </a:path>
              </a:pathLst>
            </a:custGeom>
            <a:blipFill>
              <a:blip r:embed="rId3"/>
              <a:stretch>
                <a:fillRect l="-15506" t="0" r="-15506" b="5"/>
              </a:stretch>
            </a:blipFill>
          </p:spPr>
        </p:sp>
      </p:grpSp>
      <p:sp>
        <p:nvSpPr>
          <p:cNvPr name="TextBox 23" id="23"/>
          <p:cNvSpPr txBox="true"/>
          <p:nvPr/>
        </p:nvSpPr>
        <p:spPr>
          <a:xfrm rot="0">
            <a:off x="1111920" y="3579600"/>
            <a:ext cx="9451934" cy="5278955"/>
          </a:xfrm>
          <a:prstGeom prst="rect">
            <a:avLst/>
          </a:prstGeom>
        </p:spPr>
        <p:txBody>
          <a:bodyPr anchor="t" rtlCol="false" tIns="0" lIns="0" bIns="0" rIns="0">
            <a:spAutoFit/>
          </a:bodyPr>
          <a:lstStyle/>
          <a:p>
            <a:pPr algn="l" marL="542925" indent="-271462" lvl="1">
              <a:lnSpc>
                <a:spcPts val="3240"/>
              </a:lnSpc>
              <a:buFont typeface="Arial"/>
              <a:buChar char="•"/>
            </a:pPr>
            <a:r>
              <a:rPr lang="en-US" sz="3000">
                <a:solidFill>
                  <a:srgbClr val="FFFFFF"/>
                </a:solidFill>
                <a:latin typeface="Trebuchet MS"/>
                <a:ea typeface="Trebuchet MS"/>
                <a:cs typeface="Trebuchet MS"/>
                <a:sym typeface="Trebuchet MS"/>
              </a:rPr>
              <a:t>Federation's goals on defence and migration were contradictory</a:t>
            </a:r>
          </a:p>
          <a:p>
            <a:pPr algn="l" marL="542925" indent="-271462" lvl="1">
              <a:lnSpc>
                <a:spcPts val="3240"/>
              </a:lnSpc>
              <a:buFont typeface="Arial"/>
              <a:buChar char="•"/>
            </a:pPr>
            <a:r>
              <a:rPr lang="en-US" sz="3000">
                <a:solidFill>
                  <a:srgbClr val="FFFFFF"/>
                </a:solidFill>
                <a:latin typeface="Trebuchet MS"/>
                <a:ea typeface="Trebuchet MS"/>
                <a:cs typeface="Trebuchet MS"/>
                <a:sym typeface="Trebuchet MS"/>
              </a:rPr>
              <a:t>Russo-Japanese war of 1904-5 prove that Asian nations could beat Western nations, lead to first explicit calls that 'we must have population or perish as a race'</a:t>
            </a:r>
          </a:p>
          <a:p>
            <a:pPr algn="l" marL="542925" indent="-271462" lvl="1">
              <a:lnSpc>
                <a:spcPts val="3240"/>
              </a:lnSpc>
              <a:buFont typeface="Arial"/>
              <a:buChar char="•"/>
            </a:pPr>
            <a:r>
              <a:rPr lang="en-US" sz="3000">
                <a:solidFill>
                  <a:srgbClr val="FFFFFF"/>
                </a:solidFill>
                <a:latin typeface="Trebuchet MS"/>
                <a:ea typeface="Trebuchet MS"/>
                <a:cs typeface="Trebuchet MS"/>
                <a:sym typeface="Trebuchet MS"/>
              </a:rPr>
              <a:t>By 1913 Opposition Leader Joseph Cook coin the exact phrase 'populate or perish'</a:t>
            </a:r>
          </a:p>
          <a:p>
            <a:pPr algn="l" marL="542925" indent="-271462" lvl="1">
              <a:lnSpc>
                <a:spcPts val="3240"/>
              </a:lnSpc>
              <a:buFont typeface="Arial"/>
              <a:buChar char="•"/>
            </a:pPr>
            <a:r>
              <a:rPr lang="en-US" sz="3000">
                <a:solidFill>
                  <a:srgbClr val="FFFFFF"/>
                </a:solidFill>
                <a:latin typeface="Trebuchet MS"/>
                <a:ea typeface="Trebuchet MS"/>
                <a:cs typeface="Trebuchet MS"/>
                <a:sym typeface="Trebuchet MS"/>
              </a:rPr>
              <a:t>1920s = Bruce's 'Men, Money, Markets', 340,000 new migrants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4"/>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5"/>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3">
                <a:alphaModFix amt="9999"/>
              </a:blip>
              <a:stretch>
                <a:fillRect l="0" t="0" r="0" b="0"/>
              </a:stretch>
            </a:blipFill>
          </p:spPr>
        </p:sp>
      </p:grpSp>
      <p:grpSp>
        <p:nvGrpSpPr>
          <p:cNvPr name="Group 14" id="14"/>
          <p:cNvGrpSpPr/>
          <p:nvPr/>
        </p:nvGrpSpPr>
        <p:grpSpPr>
          <a:xfrm rot="0">
            <a:off x="11321710" y="19"/>
            <a:ext cx="6961518" cy="6350489"/>
            <a:chOff x="0" y="0"/>
            <a:chExt cx="9282024" cy="8467319"/>
          </a:xfrm>
        </p:grpSpPr>
        <p:sp>
          <p:nvSpPr>
            <p:cNvPr name="Freeform 15" id="15" descr="Museum of Australian Democracy"/>
            <p:cNvSpPr/>
            <p:nvPr/>
          </p:nvSpPr>
          <p:spPr>
            <a:xfrm flipH="false" flipV="false" rot="0">
              <a:off x="0" y="0"/>
              <a:ext cx="9282049" cy="8467344"/>
            </a:xfrm>
            <a:custGeom>
              <a:avLst/>
              <a:gdLst/>
              <a:ahLst/>
              <a:cxnLst/>
              <a:rect r="r" b="b" t="t" l="l"/>
              <a:pathLst>
                <a:path h="8467344" w="9282049">
                  <a:moveTo>
                    <a:pt x="0" y="0"/>
                  </a:moveTo>
                  <a:lnTo>
                    <a:pt x="9282049" y="0"/>
                  </a:lnTo>
                  <a:lnTo>
                    <a:pt x="9282049" y="8467344"/>
                  </a:lnTo>
                  <a:lnTo>
                    <a:pt x="0" y="8467344"/>
                  </a:lnTo>
                  <a:lnTo>
                    <a:pt x="0" y="0"/>
                  </a:lnTo>
                  <a:close/>
                </a:path>
              </a:pathLst>
            </a:custGeom>
            <a:blipFill>
              <a:blip r:embed="rId6"/>
              <a:stretch>
                <a:fillRect l="0" t="0" r="-3" b="-6121"/>
              </a:stretch>
            </a:blipFill>
          </p:spPr>
        </p:sp>
      </p:grpSp>
      <p:grpSp>
        <p:nvGrpSpPr>
          <p:cNvPr name="Group 16" id="16"/>
          <p:cNvGrpSpPr/>
          <p:nvPr/>
        </p:nvGrpSpPr>
        <p:grpSpPr>
          <a:xfrm rot="0">
            <a:off x="11321710" y="6350508"/>
            <a:ext cx="6966290" cy="3936492"/>
            <a:chOff x="0" y="0"/>
            <a:chExt cx="9288386" cy="5248656"/>
          </a:xfrm>
        </p:grpSpPr>
        <p:sp>
          <p:nvSpPr>
            <p:cNvPr name="Freeform 17" id="17" descr="A person leaning on a rail  Description automatically generated"/>
            <p:cNvSpPr/>
            <p:nvPr/>
          </p:nvSpPr>
          <p:spPr>
            <a:xfrm flipH="false" flipV="false" rot="0">
              <a:off x="0" y="0"/>
              <a:ext cx="9288399" cy="5248656"/>
            </a:xfrm>
            <a:custGeom>
              <a:avLst/>
              <a:gdLst/>
              <a:ahLst/>
              <a:cxnLst/>
              <a:rect r="r" b="b" t="t" l="l"/>
              <a:pathLst>
                <a:path h="5248656" w="9288399">
                  <a:moveTo>
                    <a:pt x="0" y="0"/>
                  </a:moveTo>
                  <a:lnTo>
                    <a:pt x="9288399" y="0"/>
                  </a:lnTo>
                  <a:lnTo>
                    <a:pt x="9288399" y="5248656"/>
                  </a:lnTo>
                  <a:lnTo>
                    <a:pt x="0" y="5248656"/>
                  </a:lnTo>
                  <a:lnTo>
                    <a:pt x="0" y="0"/>
                  </a:lnTo>
                  <a:close/>
                </a:path>
              </a:pathLst>
            </a:custGeom>
            <a:blipFill>
              <a:blip r:embed="rId7"/>
              <a:stretch>
                <a:fillRect l="0" t="-3976" r="4" b="-22581"/>
              </a:stretch>
            </a:blipFill>
          </p:spPr>
        </p:sp>
      </p:grpSp>
      <p:grpSp>
        <p:nvGrpSpPr>
          <p:cNvPr name="Group 18" id="18"/>
          <p:cNvGrpSpPr/>
          <p:nvPr/>
        </p:nvGrpSpPr>
        <p:grpSpPr>
          <a:xfrm rot="0">
            <a:off x="3" y="914400"/>
            <a:ext cx="11950570" cy="2052295"/>
            <a:chOff x="0" y="0"/>
            <a:chExt cx="15934093" cy="2736393"/>
          </a:xfrm>
        </p:grpSpPr>
        <p:sp>
          <p:nvSpPr>
            <p:cNvPr name="Freeform 19" id="19"/>
            <p:cNvSpPr/>
            <p:nvPr/>
          </p:nvSpPr>
          <p:spPr>
            <a:xfrm flipH="false" flipV="false" rot="0">
              <a:off x="0" y="0"/>
              <a:ext cx="15934055" cy="2736342"/>
            </a:xfrm>
            <a:custGeom>
              <a:avLst/>
              <a:gdLst/>
              <a:ahLst/>
              <a:cxnLst/>
              <a:rect r="r" b="b" t="t" l="l"/>
              <a:pathLst>
                <a:path h="2736342" w="15934055">
                  <a:moveTo>
                    <a:pt x="0" y="0"/>
                  </a:moveTo>
                  <a:lnTo>
                    <a:pt x="15934055" y="0"/>
                  </a:lnTo>
                  <a:lnTo>
                    <a:pt x="15934055" y="2736342"/>
                  </a:lnTo>
                  <a:lnTo>
                    <a:pt x="0" y="2736342"/>
                  </a:lnTo>
                  <a:close/>
                </a:path>
              </a:pathLst>
            </a:custGeom>
            <a:solidFill>
              <a:srgbClr val="262626"/>
            </a:solidFill>
          </p:spPr>
        </p:sp>
      </p:grpSp>
      <p:grpSp>
        <p:nvGrpSpPr>
          <p:cNvPr name="Group 20" id="20"/>
          <p:cNvGrpSpPr/>
          <p:nvPr/>
        </p:nvGrpSpPr>
        <p:grpSpPr>
          <a:xfrm rot="0">
            <a:off x="1020480" y="1129846"/>
            <a:ext cx="10631329" cy="1621403"/>
            <a:chOff x="0" y="0"/>
            <a:chExt cx="14175105" cy="2161870"/>
          </a:xfrm>
        </p:grpSpPr>
        <p:sp>
          <p:nvSpPr>
            <p:cNvPr name="Freeform 21" id="21"/>
            <p:cNvSpPr/>
            <p:nvPr/>
          </p:nvSpPr>
          <p:spPr>
            <a:xfrm flipH="false" flipV="false" rot="0">
              <a:off x="0" y="0"/>
              <a:ext cx="14175104" cy="2161876"/>
            </a:xfrm>
            <a:custGeom>
              <a:avLst/>
              <a:gdLst/>
              <a:ahLst/>
              <a:cxnLst/>
              <a:rect r="r" b="b" t="t" l="l"/>
              <a:pathLst>
                <a:path h="2161876" w="14175104">
                  <a:moveTo>
                    <a:pt x="0" y="0"/>
                  </a:moveTo>
                  <a:lnTo>
                    <a:pt x="14175104" y="0"/>
                  </a:lnTo>
                  <a:lnTo>
                    <a:pt x="14175104" y="2161876"/>
                  </a:lnTo>
                  <a:lnTo>
                    <a:pt x="0" y="2161876"/>
                  </a:lnTo>
                  <a:close/>
                </a:path>
              </a:pathLst>
            </a:custGeom>
            <a:blipFill>
              <a:blip r:embed="rId8">
                <a:alphaModFix amt="0"/>
              </a:blip>
              <a:stretch>
                <a:fillRect l="0" t="-77760" r="0" b="-77760"/>
              </a:stretch>
            </a:blipFill>
          </p:spPr>
        </p:sp>
        <p:sp>
          <p:nvSpPr>
            <p:cNvPr name="TextBox 22" id="22"/>
            <p:cNvSpPr txBox="true"/>
            <p:nvPr/>
          </p:nvSpPr>
          <p:spPr>
            <a:xfrm>
              <a:off x="0" y="47625"/>
              <a:ext cx="14175105" cy="2114245"/>
            </a:xfrm>
            <a:prstGeom prst="rect">
              <a:avLst/>
            </a:prstGeom>
          </p:spPr>
          <p:txBody>
            <a:bodyPr anchor="ctr" rtlCol="false" tIns="0" lIns="0" bIns="0" rIns="0"/>
            <a:lstStyle/>
            <a:p>
              <a:pPr algn="l">
                <a:lnSpc>
                  <a:spcPts val="5832"/>
                </a:lnSpc>
              </a:pPr>
              <a:r>
                <a:rPr lang="en-US" sz="5400">
                  <a:solidFill>
                    <a:srgbClr val="FFFFFF"/>
                  </a:solidFill>
                  <a:latin typeface="Trebuchet MS"/>
                  <a:ea typeface="Trebuchet MS"/>
                  <a:cs typeface="Trebuchet MS"/>
                  <a:sym typeface="Trebuchet MS"/>
                </a:rPr>
                <a:t>Great Depression</a:t>
              </a:r>
            </a:p>
          </p:txBody>
        </p:sp>
      </p:grpSp>
      <p:grpSp>
        <p:nvGrpSpPr>
          <p:cNvPr name="Group 23" id="23"/>
          <p:cNvGrpSpPr/>
          <p:nvPr/>
        </p:nvGrpSpPr>
        <p:grpSpPr>
          <a:xfrm rot="0">
            <a:off x="3" y="2955360"/>
            <a:ext cx="11950570" cy="481746"/>
            <a:chOff x="0" y="0"/>
            <a:chExt cx="15934093" cy="642328"/>
          </a:xfrm>
        </p:grpSpPr>
        <p:sp>
          <p:nvSpPr>
            <p:cNvPr name="Freeform 24" id="24"/>
            <p:cNvSpPr/>
            <p:nvPr/>
          </p:nvSpPr>
          <p:spPr>
            <a:xfrm flipH="false" flipV="false" rot="0">
              <a:off x="0" y="0"/>
              <a:ext cx="15934055" cy="642366"/>
            </a:xfrm>
            <a:custGeom>
              <a:avLst/>
              <a:gdLst/>
              <a:ahLst/>
              <a:cxnLst/>
              <a:rect r="r" b="b" t="t" l="l"/>
              <a:pathLst>
                <a:path h="642366" w="15934055">
                  <a:moveTo>
                    <a:pt x="0" y="0"/>
                  </a:moveTo>
                  <a:lnTo>
                    <a:pt x="15934055" y="0"/>
                  </a:lnTo>
                  <a:lnTo>
                    <a:pt x="15934055" y="642366"/>
                  </a:lnTo>
                  <a:lnTo>
                    <a:pt x="0" y="642366"/>
                  </a:lnTo>
                  <a:lnTo>
                    <a:pt x="0" y="0"/>
                  </a:lnTo>
                  <a:close/>
                </a:path>
              </a:pathLst>
            </a:custGeom>
            <a:blipFill>
              <a:blip r:embed="rId4"/>
              <a:stretch>
                <a:fillRect l="-15506" t="0" r="-15506" b="5"/>
              </a:stretch>
            </a:blipFill>
          </p:spPr>
        </p:sp>
      </p:grpSp>
      <p:sp>
        <p:nvSpPr>
          <p:cNvPr name="TextBox 25" id="25"/>
          <p:cNvSpPr txBox="true"/>
          <p:nvPr/>
        </p:nvSpPr>
        <p:spPr>
          <a:xfrm rot="0">
            <a:off x="667045" y="3655800"/>
            <a:ext cx="9896818" cy="6119898"/>
          </a:xfrm>
          <a:prstGeom prst="rect">
            <a:avLst/>
          </a:prstGeom>
        </p:spPr>
        <p:txBody>
          <a:bodyPr anchor="t" rtlCol="false" tIns="0" lIns="0" bIns="0" rIns="0">
            <a:spAutoFit/>
          </a:bodyPr>
          <a:lstStyle/>
          <a:p>
            <a:pPr algn="l" marL="602647" indent="-301323" lvl="1">
              <a:lnSpc>
                <a:spcPts val="2877"/>
              </a:lnSpc>
              <a:buFont typeface="Arial"/>
              <a:buChar char="•"/>
            </a:pPr>
            <a:r>
              <a:rPr lang="en-US" sz="3330">
                <a:solidFill>
                  <a:srgbClr val="FFFFFF"/>
                </a:solidFill>
                <a:latin typeface="Trebuchet MS"/>
                <a:ea typeface="Trebuchet MS"/>
                <a:cs typeface="Trebuchet MS"/>
                <a:sym typeface="Trebuchet MS"/>
              </a:rPr>
              <a:t>1930s see expansionist dreams turn into nightmare, Australia could barely pay its debts let alone borrow more</a:t>
            </a:r>
          </a:p>
          <a:p>
            <a:pPr algn="l" marL="602647" indent="-301323" lvl="1">
              <a:lnSpc>
                <a:spcPts val="2877"/>
              </a:lnSpc>
              <a:buFont typeface="Arial"/>
              <a:buChar char="•"/>
            </a:pPr>
            <a:r>
              <a:rPr lang="en-US" sz="3330">
                <a:solidFill>
                  <a:srgbClr val="FFFFFF"/>
                </a:solidFill>
                <a:latin typeface="Trebuchet MS"/>
                <a:ea typeface="Trebuchet MS"/>
                <a:cs typeface="Trebuchet MS"/>
                <a:sym typeface="Trebuchet MS"/>
              </a:rPr>
              <a:t>Acute unemployment led to widespread anti-immigration feeling</a:t>
            </a:r>
          </a:p>
          <a:p>
            <a:pPr algn="l" marL="602647" indent="-301323" lvl="1">
              <a:lnSpc>
                <a:spcPts val="2877"/>
              </a:lnSpc>
              <a:buFont typeface="Arial"/>
              <a:buChar char="•"/>
            </a:pPr>
            <a:r>
              <a:rPr lang="en-US" sz="3330">
                <a:solidFill>
                  <a:srgbClr val="FFFFFF"/>
                </a:solidFill>
                <a:latin typeface="Trebuchet MS"/>
                <a:ea typeface="Trebuchet MS"/>
                <a:cs typeface="Trebuchet MS"/>
                <a:sym typeface="Trebuchet MS"/>
              </a:rPr>
              <a:t>Dictation Test used for censorship in the barring of Egon Kisch</a:t>
            </a:r>
          </a:p>
          <a:p>
            <a:pPr algn="l" marL="602647" indent="-301323" lvl="1">
              <a:lnSpc>
                <a:spcPts val="2877"/>
              </a:lnSpc>
              <a:buFont typeface="Arial"/>
              <a:buChar char="•"/>
            </a:pPr>
            <a:r>
              <a:rPr lang="en-US" sz="3330">
                <a:solidFill>
                  <a:srgbClr val="FFFFFF"/>
                </a:solidFill>
                <a:latin typeface="Trebuchet MS"/>
                <a:ea typeface="Trebuchet MS"/>
                <a:cs typeface="Trebuchet MS"/>
                <a:sym typeface="Trebuchet MS"/>
              </a:rPr>
              <a:t>Lyons accept 15,000 refugees in wake of Czechoslovakia - 'ill wind of Nazi tyranny blow this country good' </a:t>
            </a:r>
            <a:r>
              <a:rPr lang="en-US" sz="3330" i="true">
                <a:solidFill>
                  <a:srgbClr val="FFFFFF"/>
                </a:solidFill>
                <a:latin typeface="Trebuchet MS Italics"/>
                <a:ea typeface="Trebuchet MS Italics"/>
                <a:cs typeface="Trebuchet MS Italics"/>
                <a:sym typeface="Trebuchet MS Italics"/>
              </a:rPr>
              <a:t>Sydney Morning Herald</a:t>
            </a:r>
          </a:p>
          <a:p>
            <a:pPr algn="l" marL="602647" indent="-301323" lvl="1">
              <a:lnSpc>
                <a:spcPts val="2877"/>
              </a:lnSpc>
              <a:buFont typeface="Arial"/>
              <a:buChar char="•"/>
            </a:pPr>
            <a:r>
              <a:rPr lang="en-US" sz="3330">
                <a:solidFill>
                  <a:srgbClr val="FFFFFF"/>
                </a:solidFill>
                <a:latin typeface="Trebuchet MS"/>
                <a:ea typeface="Trebuchet MS"/>
                <a:cs typeface="Trebuchet MS"/>
                <a:sym typeface="Trebuchet MS"/>
              </a:rPr>
              <a:t>'absorbed into the Australian community without affecting living standards &amp; without detrimental effect to Australian workers' Minister for the Interior John McEwen's Cabinet submission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4" id="14"/>
          <p:cNvGrpSpPr/>
          <p:nvPr/>
        </p:nvGrpSpPr>
        <p:grpSpPr>
          <a:xfrm rot="0">
            <a:off x="3" y="914400"/>
            <a:ext cx="9749628" cy="2052295"/>
            <a:chOff x="0" y="0"/>
            <a:chExt cx="12999504" cy="2736393"/>
          </a:xfrm>
        </p:grpSpPr>
        <p:sp>
          <p:nvSpPr>
            <p:cNvPr name="Freeform 15" id="15"/>
            <p:cNvSpPr/>
            <p:nvPr/>
          </p:nvSpPr>
          <p:spPr>
            <a:xfrm flipH="false" flipV="false" rot="0">
              <a:off x="0" y="0"/>
              <a:ext cx="12999466" cy="2736342"/>
            </a:xfrm>
            <a:custGeom>
              <a:avLst/>
              <a:gdLst/>
              <a:ahLst/>
              <a:cxnLst/>
              <a:rect r="r" b="b" t="t" l="l"/>
              <a:pathLst>
                <a:path h="2736342" w="12999466">
                  <a:moveTo>
                    <a:pt x="0" y="0"/>
                  </a:moveTo>
                  <a:lnTo>
                    <a:pt x="12999466" y="0"/>
                  </a:lnTo>
                  <a:lnTo>
                    <a:pt x="12999466" y="2736342"/>
                  </a:lnTo>
                  <a:lnTo>
                    <a:pt x="0" y="2736342"/>
                  </a:lnTo>
                  <a:close/>
                </a:path>
              </a:pathLst>
            </a:custGeom>
            <a:solidFill>
              <a:srgbClr val="262626"/>
            </a:solidFill>
          </p:spPr>
        </p:sp>
      </p:grpSp>
      <p:grpSp>
        <p:nvGrpSpPr>
          <p:cNvPr name="Group 16" id="16"/>
          <p:cNvGrpSpPr/>
          <p:nvPr/>
        </p:nvGrpSpPr>
        <p:grpSpPr>
          <a:xfrm rot="0">
            <a:off x="1020480" y="1129846"/>
            <a:ext cx="7562440" cy="1621403"/>
            <a:chOff x="0" y="0"/>
            <a:chExt cx="10083254" cy="2161870"/>
          </a:xfrm>
        </p:grpSpPr>
        <p:sp>
          <p:nvSpPr>
            <p:cNvPr name="Freeform 17" id="17"/>
            <p:cNvSpPr/>
            <p:nvPr/>
          </p:nvSpPr>
          <p:spPr>
            <a:xfrm flipH="false" flipV="false" rot="0">
              <a:off x="0" y="0"/>
              <a:ext cx="10083258" cy="2161876"/>
            </a:xfrm>
            <a:custGeom>
              <a:avLst/>
              <a:gdLst/>
              <a:ahLst/>
              <a:cxnLst/>
              <a:rect r="r" b="b" t="t" l="l"/>
              <a:pathLst>
                <a:path h="2161876" w="10083258">
                  <a:moveTo>
                    <a:pt x="0" y="0"/>
                  </a:moveTo>
                  <a:lnTo>
                    <a:pt x="10083258" y="0"/>
                  </a:lnTo>
                  <a:lnTo>
                    <a:pt x="10083258" y="2161876"/>
                  </a:lnTo>
                  <a:lnTo>
                    <a:pt x="0" y="2161876"/>
                  </a:lnTo>
                  <a:close/>
                </a:path>
              </a:pathLst>
            </a:custGeom>
            <a:blipFill>
              <a:blip r:embed="rId5">
                <a:alphaModFix amt="0"/>
              </a:blip>
              <a:stretch>
                <a:fillRect l="0" t="-40880" r="0" b="-40880"/>
              </a:stretch>
            </a:blipFill>
          </p:spPr>
        </p:sp>
        <p:sp>
          <p:nvSpPr>
            <p:cNvPr name="TextBox 18" id="18"/>
            <p:cNvSpPr txBox="true"/>
            <p:nvPr/>
          </p:nvSpPr>
          <p:spPr>
            <a:xfrm>
              <a:off x="0" y="47625"/>
              <a:ext cx="10083254" cy="2114245"/>
            </a:xfrm>
            <a:prstGeom prst="rect">
              <a:avLst/>
            </a:prstGeom>
          </p:spPr>
          <p:txBody>
            <a:bodyPr anchor="ctr" rtlCol="false" tIns="0" lIns="0" bIns="0" rIns="0"/>
            <a:lstStyle/>
            <a:p>
              <a:pPr algn="l">
                <a:lnSpc>
                  <a:spcPts val="5832"/>
                </a:lnSpc>
              </a:pPr>
              <a:r>
                <a:rPr lang="en-US" sz="5400">
                  <a:solidFill>
                    <a:srgbClr val="FFFFFF"/>
                  </a:solidFill>
                  <a:latin typeface="Trebuchet MS"/>
                  <a:ea typeface="Trebuchet MS"/>
                  <a:cs typeface="Trebuchet MS"/>
                  <a:sym typeface="Trebuchet MS"/>
                </a:rPr>
                <a:t>The War prompts a 'Top Down' Revolution</a:t>
              </a:r>
            </a:p>
          </p:txBody>
        </p:sp>
      </p:grpSp>
      <p:grpSp>
        <p:nvGrpSpPr>
          <p:cNvPr name="Group 19" id="19"/>
          <p:cNvGrpSpPr/>
          <p:nvPr/>
        </p:nvGrpSpPr>
        <p:grpSpPr>
          <a:xfrm rot="0">
            <a:off x="3" y="2955360"/>
            <a:ext cx="9738360" cy="392573"/>
            <a:chOff x="0" y="0"/>
            <a:chExt cx="12984480" cy="523431"/>
          </a:xfrm>
        </p:grpSpPr>
        <p:sp>
          <p:nvSpPr>
            <p:cNvPr name="Freeform 20" id="20"/>
            <p:cNvSpPr/>
            <p:nvPr/>
          </p:nvSpPr>
          <p:spPr>
            <a:xfrm flipH="false" flipV="false" rot="0">
              <a:off x="0" y="0"/>
              <a:ext cx="12984480" cy="523367"/>
            </a:xfrm>
            <a:custGeom>
              <a:avLst/>
              <a:gdLst/>
              <a:ahLst/>
              <a:cxnLst/>
              <a:rect r="r" b="b" t="t" l="l"/>
              <a:pathLst>
                <a:path h="523367" w="12984480">
                  <a:moveTo>
                    <a:pt x="0" y="0"/>
                  </a:moveTo>
                  <a:lnTo>
                    <a:pt x="12984480" y="0"/>
                  </a:lnTo>
                  <a:lnTo>
                    <a:pt x="12984480" y="523367"/>
                  </a:lnTo>
                  <a:lnTo>
                    <a:pt x="0" y="523367"/>
                  </a:lnTo>
                  <a:lnTo>
                    <a:pt x="0" y="0"/>
                  </a:lnTo>
                  <a:close/>
                </a:path>
              </a:pathLst>
            </a:custGeom>
            <a:blipFill>
              <a:blip r:embed="rId3"/>
              <a:stretch>
                <a:fillRect l="-15506" t="0" r="-15506" b="-12"/>
              </a:stretch>
            </a:blipFill>
          </p:spPr>
        </p:sp>
      </p:grpSp>
      <p:sp>
        <p:nvSpPr>
          <p:cNvPr name="TextBox 21" id="21"/>
          <p:cNvSpPr txBox="true"/>
          <p:nvPr/>
        </p:nvSpPr>
        <p:spPr>
          <a:xfrm rot="0">
            <a:off x="358473" y="2677563"/>
            <a:ext cx="8224447" cy="6714087"/>
          </a:xfrm>
          <a:prstGeom prst="rect">
            <a:avLst/>
          </a:prstGeom>
        </p:spPr>
        <p:txBody>
          <a:bodyPr anchor="t" rtlCol="false" tIns="0" lIns="0" bIns="0" rIns="0">
            <a:spAutoFit/>
          </a:bodyPr>
          <a:lstStyle/>
          <a:p>
            <a:pPr algn="l">
              <a:lnSpc>
                <a:spcPts val="2592"/>
              </a:lnSpc>
            </a:pPr>
          </a:p>
          <a:p>
            <a:pPr algn="l">
              <a:lnSpc>
                <a:spcPts val="2592"/>
              </a:lnSpc>
            </a:pPr>
            <a:r>
              <a:rPr lang="en-US" sz="2400">
                <a:solidFill>
                  <a:srgbClr val="FFFFFF"/>
                </a:solidFill>
                <a:latin typeface="Trebuchet MS"/>
                <a:ea typeface="Trebuchet MS"/>
                <a:cs typeface="Trebuchet MS"/>
                <a:sym typeface="Trebuchet MS"/>
              </a:rPr>
              <a:t>‘The greatest guarantee, not only of the safety of Australia but of its future material prosperity, would be a population of at least twenty million. If we are to rely on natural increase, this goal cannot be achieved for a century or two – and with our present population we may not hope to last so long as an independent people. The inevitable deduction from this is that we must have a positive, active and vigorous encouragement of migration. Yet, if you turn your minds back you will recall that for fifteen years before this war there was an attitude of mild hostility on migration into Australia. Are we proposing to resume this outlook when the war is over? Are we going to be timid about the temporary effect, social and industrial, of large migration, or are we to see in it a real source of strength? It is curious that a race so mixed as our own, which derives its strength and resilience from its mixture of English, Irish, Scots, Welsh, Cornish and, going back further, the Celt, the Angle, the Saxon, the Norman, should have become recently so sensitive about the purity of its blood. Migration into Australia, particularly from Northern European counties, will in the long run bring to us nothing but vigour and advantage.’ Robert Menzies 1943</a:t>
            </a:r>
          </a:p>
        </p:txBody>
      </p:sp>
      <p:grpSp>
        <p:nvGrpSpPr>
          <p:cNvPr name="Group 22" id="22"/>
          <p:cNvGrpSpPr/>
          <p:nvPr/>
        </p:nvGrpSpPr>
        <p:grpSpPr>
          <a:xfrm rot="0">
            <a:off x="9827190" y="48958"/>
            <a:ext cx="3986212" cy="5700712"/>
            <a:chOff x="0" y="0"/>
            <a:chExt cx="5314950" cy="7600950"/>
          </a:xfrm>
        </p:grpSpPr>
        <p:sp>
          <p:nvSpPr>
            <p:cNvPr name="Freeform 23" id="23" descr="A book with red text  Description automatically generated"/>
            <p:cNvSpPr/>
            <p:nvPr/>
          </p:nvSpPr>
          <p:spPr>
            <a:xfrm flipH="false" flipV="false" rot="0">
              <a:off x="0" y="0"/>
              <a:ext cx="5314950" cy="7600950"/>
            </a:xfrm>
            <a:custGeom>
              <a:avLst/>
              <a:gdLst/>
              <a:ahLst/>
              <a:cxnLst/>
              <a:rect r="r" b="b" t="t" l="l"/>
              <a:pathLst>
                <a:path h="7600950" w="5314950">
                  <a:moveTo>
                    <a:pt x="0" y="0"/>
                  </a:moveTo>
                  <a:lnTo>
                    <a:pt x="5314950" y="0"/>
                  </a:lnTo>
                  <a:lnTo>
                    <a:pt x="5314950" y="7600950"/>
                  </a:lnTo>
                  <a:lnTo>
                    <a:pt x="0" y="7600950"/>
                  </a:lnTo>
                  <a:lnTo>
                    <a:pt x="0" y="0"/>
                  </a:lnTo>
                  <a:close/>
                </a:path>
              </a:pathLst>
            </a:custGeom>
            <a:blipFill>
              <a:blip r:embed="rId6"/>
              <a:stretch>
                <a:fillRect l="-62" t="0" r="-62" b="0"/>
              </a:stretch>
            </a:blipFill>
          </p:spPr>
        </p:sp>
      </p:grpSp>
      <p:grpSp>
        <p:nvGrpSpPr>
          <p:cNvPr name="Group 24" id="24"/>
          <p:cNvGrpSpPr/>
          <p:nvPr/>
        </p:nvGrpSpPr>
        <p:grpSpPr>
          <a:xfrm rot="0">
            <a:off x="13879382" y="3937816"/>
            <a:ext cx="3729038" cy="6172200"/>
            <a:chOff x="0" y="0"/>
            <a:chExt cx="4972050" cy="8229600"/>
          </a:xfrm>
        </p:grpSpPr>
        <p:sp>
          <p:nvSpPr>
            <p:cNvPr name="Freeform 25" id="25" descr="A newspaper article of a person speaking to a microphone  Description automatically generated"/>
            <p:cNvSpPr/>
            <p:nvPr/>
          </p:nvSpPr>
          <p:spPr>
            <a:xfrm flipH="false" flipV="false" rot="0">
              <a:off x="0" y="0"/>
              <a:ext cx="4972050" cy="8229600"/>
            </a:xfrm>
            <a:custGeom>
              <a:avLst/>
              <a:gdLst/>
              <a:ahLst/>
              <a:cxnLst/>
              <a:rect r="r" b="b" t="t" l="l"/>
              <a:pathLst>
                <a:path h="8229600" w="4972050">
                  <a:moveTo>
                    <a:pt x="0" y="0"/>
                  </a:moveTo>
                  <a:lnTo>
                    <a:pt x="4972050" y="0"/>
                  </a:lnTo>
                  <a:lnTo>
                    <a:pt x="4972050" y="8229600"/>
                  </a:lnTo>
                  <a:lnTo>
                    <a:pt x="0" y="8229600"/>
                  </a:lnTo>
                  <a:lnTo>
                    <a:pt x="0" y="0"/>
                  </a:lnTo>
                  <a:close/>
                </a:path>
              </a:pathLst>
            </a:custGeom>
            <a:blipFill>
              <a:blip r:embed="rId7"/>
              <a:stretch>
                <a:fillRect l="-25" t="0" r="-25"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9525" y="-28575"/>
            <a:ext cx="18302288" cy="10306050"/>
            <a:chOff x="0" y="0"/>
            <a:chExt cx="24403050" cy="13741400"/>
          </a:xfrm>
        </p:grpSpPr>
        <p:sp>
          <p:nvSpPr>
            <p:cNvPr name="Freeform 13" id="13"/>
            <p:cNvSpPr/>
            <p:nvPr/>
          </p:nvSpPr>
          <p:spPr>
            <a:xfrm flipH="false" flipV="false" rot="0">
              <a:off x="0" y="0"/>
              <a:ext cx="24403050" cy="13741400"/>
            </a:xfrm>
            <a:custGeom>
              <a:avLst/>
              <a:gdLst/>
              <a:ahLst/>
              <a:cxnLst/>
              <a:rect r="r" b="b" t="t" l="l"/>
              <a:pathLst>
                <a:path h="13741400" w="24403050">
                  <a:moveTo>
                    <a:pt x="12700" y="0"/>
                  </a:moveTo>
                  <a:lnTo>
                    <a:pt x="24390350" y="0"/>
                  </a:lnTo>
                  <a:cubicBezTo>
                    <a:pt x="24397336" y="0"/>
                    <a:pt x="24403050" y="5715"/>
                    <a:pt x="24403050" y="12700"/>
                  </a:cubicBezTo>
                  <a:lnTo>
                    <a:pt x="24403050" y="13728700"/>
                  </a:lnTo>
                  <a:cubicBezTo>
                    <a:pt x="24403050" y="13735686"/>
                    <a:pt x="24397336" y="13741400"/>
                    <a:pt x="24390350" y="13741400"/>
                  </a:cubicBezTo>
                  <a:lnTo>
                    <a:pt x="12700" y="13741400"/>
                  </a:lnTo>
                  <a:cubicBezTo>
                    <a:pt x="5715" y="13741400"/>
                    <a:pt x="0" y="13735686"/>
                    <a:pt x="0" y="13728700"/>
                  </a:cubicBezTo>
                  <a:lnTo>
                    <a:pt x="0" y="12700"/>
                  </a:lnTo>
                  <a:cubicBezTo>
                    <a:pt x="0" y="5715"/>
                    <a:pt x="5715" y="0"/>
                    <a:pt x="12700" y="0"/>
                  </a:cubicBezTo>
                  <a:moveTo>
                    <a:pt x="12700" y="25400"/>
                  </a:moveTo>
                  <a:lnTo>
                    <a:pt x="12700" y="12700"/>
                  </a:lnTo>
                  <a:lnTo>
                    <a:pt x="25400" y="12700"/>
                  </a:lnTo>
                  <a:lnTo>
                    <a:pt x="25400" y="13728700"/>
                  </a:lnTo>
                  <a:lnTo>
                    <a:pt x="12700" y="13728700"/>
                  </a:lnTo>
                  <a:lnTo>
                    <a:pt x="12700" y="13716000"/>
                  </a:lnTo>
                  <a:lnTo>
                    <a:pt x="24390350" y="13716000"/>
                  </a:lnTo>
                  <a:lnTo>
                    <a:pt x="24390350" y="13728700"/>
                  </a:lnTo>
                  <a:lnTo>
                    <a:pt x="24377650" y="13728700"/>
                  </a:lnTo>
                  <a:lnTo>
                    <a:pt x="24377650" y="12700"/>
                  </a:lnTo>
                  <a:lnTo>
                    <a:pt x="24390350" y="12700"/>
                  </a:lnTo>
                  <a:lnTo>
                    <a:pt x="24390350" y="25400"/>
                  </a:lnTo>
                  <a:lnTo>
                    <a:pt x="12700" y="25400"/>
                  </a:lnTo>
                  <a:close/>
                </a:path>
              </a:pathLst>
            </a:custGeom>
            <a:solidFill>
              <a:srgbClr val="2796AA"/>
            </a:solidFill>
          </p:spPr>
        </p:sp>
      </p:grpSp>
      <p:grpSp>
        <p:nvGrpSpPr>
          <p:cNvPr name="Group 14" id="14"/>
          <p:cNvGrpSpPr/>
          <p:nvPr/>
        </p:nvGrpSpPr>
        <p:grpSpPr>
          <a:xfrm rot="0">
            <a:off x="-4762" y="0"/>
            <a:ext cx="18288000" cy="10287000"/>
            <a:chOff x="0" y="0"/>
            <a:chExt cx="24384000" cy="13716000"/>
          </a:xfrm>
        </p:grpSpPr>
        <p:sp>
          <p:nvSpPr>
            <p:cNvPr name="Freeform 15" id="1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6" id="16"/>
          <p:cNvGrpSpPr/>
          <p:nvPr/>
        </p:nvGrpSpPr>
        <p:grpSpPr>
          <a:xfrm rot="0">
            <a:off x="9144000" y="0"/>
            <a:ext cx="9144000" cy="10287000"/>
            <a:chOff x="0" y="0"/>
            <a:chExt cx="12192000" cy="13716000"/>
          </a:xfrm>
        </p:grpSpPr>
        <p:sp>
          <p:nvSpPr>
            <p:cNvPr name="Freeform 17" id="17"/>
            <p:cNvSpPr/>
            <p:nvPr/>
          </p:nvSpPr>
          <p:spPr>
            <a:xfrm flipH="false" flipV="false" rot="0">
              <a:off x="0" y="0"/>
              <a:ext cx="12192000" cy="13716000"/>
            </a:xfrm>
            <a:custGeom>
              <a:avLst/>
              <a:gdLst/>
              <a:ahLst/>
              <a:cxnLst/>
              <a:rect r="r" b="b" t="t" l="l"/>
              <a:pathLst>
                <a:path h="13716000" w="12192000">
                  <a:moveTo>
                    <a:pt x="0" y="0"/>
                  </a:moveTo>
                  <a:lnTo>
                    <a:pt x="12192000" y="0"/>
                  </a:lnTo>
                  <a:lnTo>
                    <a:pt x="12192000" y="13716000"/>
                  </a:lnTo>
                  <a:lnTo>
                    <a:pt x="0" y="13716000"/>
                  </a:lnTo>
                  <a:close/>
                </a:path>
              </a:pathLst>
            </a:custGeom>
            <a:solidFill>
              <a:srgbClr val="39CDE7"/>
            </a:solidFill>
          </p:spPr>
        </p:sp>
      </p:grpSp>
      <p:grpSp>
        <p:nvGrpSpPr>
          <p:cNvPr name="Group 18" id="18"/>
          <p:cNvGrpSpPr/>
          <p:nvPr/>
        </p:nvGrpSpPr>
        <p:grpSpPr>
          <a:xfrm rot="0">
            <a:off x="3" y="914400"/>
            <a:ext cx="9619298" cy="2052295"/>
            <a:chOff x="0" y="0"/>
            <a:chExt cx="12825730" cy="2736393"/>
          </a:xfrm>
        </p:grpSpPr>
        <p:sp>
          <p:nvSpPr>
            <p:cNvPr name="Freeform 19" id="19"/>
            <p:cNvSpPr/>
            <p:nvPr/>
          </p:nvSpPr>
          <p:spPr>
            <a:xfrm flipH="false" flipV="false" rot="0">
              <a:off x="0" y="0"/>
              <a:ext cx="12825730" cy="2736342"/>
            </a:xfrm>
            <a:custGeom>
              <a:avLst/>
              <a:gdLst/>
              <a:ahLst/>
              <a:cxnLst/>
              <a:rect r="r" b="b" t="t" l="l"/>
              <a:pathLst>
                <a:path h="2736342" w="12825730">
                  <a:moveTo>
                    <a:pt x="0" y="0"/>
                  </a:moveTo>
                  <a:lnTo>
                    <a:pt x="12825730" y="0"/>
                  </a:lnTo>
                  <a:lnTo>
                    <a:pt x="12825730" y="2736342"/>
                  </a:lnTo>
                  <a:lnTo>
                    <a:pt x="0" y="2736342"/>
                  </a:lnTo>
                  <a:close/>
                </a:path>
              </a:pathLst>
            </a:custGeom>
            <a:solidFill>
              <a:srgbClr val="262626"/>
            </a:solidFill>
          </p:spPr>
        </p:sp>
      </p:grpSp>
      <p:grpSp>
        <p:nvGrpSpPr>
          <p:cNvPr name="Group 20" id="20"/>
          <p:cNvGrpSpPr/>
          <p:nvPr/>
        </p:nvGrpSpPr>
        <p:grpSpPr>
          <a:xfrm rot="0">
            <a:off x="1020480" y="1129846"/>
            <a:ext cx="8377018" cy="1621403"/>
            <a:chOff x="0" y="0"/>
            <a:chExt cx="11169358" cy="2161870"/>
          </a:xfrm>
        </p:grpSpPr>
        <p:sp>
          <p:nvSpPr>
            <p:cNvPr name="Freeform 21" id="21"/>
            <p:cNvSpPr/>
            <p:nvPr/>
          </p:nvSpPr>
          <p:spPr>
            <a:xfrm flipH="false" flipV="false" rot="0">
              <a:off x="0" y="0"/>
              <a:ext cx="11169354" cy="2161876"/>
            </a:xfrm>
            <a:custGeom>
              <a:avLst/>
              <a:gdLst/>
              <a:ahLst/>
              <a:cxnLst/>
              <a:rect r="r" b="b" t="t" l="l"/>
              <a:pathLst>
                <a:path h="2161876" w="11169354">
                  <a:moveTo>
                    <a:pt x="0" y="0"/>
                  </a:moveTo>
                  <a:lnTo>
                    <a:pt x="11169354" y="0"/>
                  </a:lnTo>
                  <a:lnTo>
                    <a:pt x="11169354" y="2161876"/>
                  </a:lnTo>
                  <a:lnTo>
                    <a:pt x="0" y="2161876"/>
                  </a:lnTo>
                  <a:close/>
                </a:path>
              </a:pathLst>
            </a:custGeom>
            <a:blipFill>
              <a:blip r:embed="rId5">
                <a:alphaModFix amt="0"/>
              </a:blip>
              <a:stretch>
                <a:fillRect l="0" t="-50669" r="0" b="-50669"/>
              </a:stretch>
            </a:blipFill>
          </p:spPr>
        </p:sp>
        <p:sp>
          <p:nvSpPr>
            <p:cNvPr name="TextBox 22" id="22"/>
            <p:cNvSpPr txBox="true"/>
            <p:nvPr/>
          </p:nvSpPr>
          <p:spPr>
            <a:xfrm>
              <a:off x="0" y="38100"/>
              <a:ext cx="11169358" cy="2123770"/>
            </a:xfrm>
            <a:prstGeom prst="rect">
              <a:avLst/>
            </a:prstGeom>
          </p:spPr>
          <p:txBody>
            <a:bodyPr anchor="ctr" rtlCol="false" tIns="0" lIns="0" bIns="0" rIns="0"/>
            <a:lstStyle/>
            <a:p>
              <a:pPr algn="l">
                <a:lnSpc>
                  <a:spcPts val="5248"/>
                </a:lnSpc>
              </a:pPr>
              <a:r>
                <a:rPr lang="en-US" sz="4859">
                  <a:solidFill>
                    <a:srgbClr val="FFFFFF"/>
                  </a:solidFill>
                  <a:latin typeface="Trebuchet MS"/>
                  <a:ea typeface="Trebuchet MS"/>
                  <a:cs typeface="Trebuchet MS"/>
                  <a:sym typeface="Trebuchet MS"/>
                </a:rPr>
                <a:t>The 'Beautiful Balts' &amp; Calwell's strict application</a:t>
              </a:r>
            </a:p>
          </p:txBody>
        </p:sp>
      </p:grpSp>
      <p:grpSp>
        <p:nvGrpSpPr>
          <p:cNvPr name="Group 23" id="23"/>
          <p:cNvGrpSpPr/>
          <p:nvPr/>
        </p:nvGrpSpPr>
        <p:grpSpPr>
          <a:xfrm rot="0">
            <a:off x="3" y="2955360"/>
            <a:ext cx="9614916" cy="387591"/>
            <a:chOff x="0" y="0"/>
            <a:chExt cx="12819888" cy="516788"/>
          </a:xfrm>
        </p:grpSpPr>
        <p:sp>
          <p:nvSpPr>
            <p:cNvPr name="Freeform 24" id="24"/>
            <p:cNvSpPr/>
            <p:nvPr/>
          </p:nvSpPr>
          <p:spPr>
            <a:xfrm flipH="false" flipV="false" rot="0">
              <a:off x="0" y="0"/>
              <a:ext cx="12819888" cy="516763"/>
            </a:xfrm>
            <a:custGeom>
              <a:avLst/>
              <a:gdLst/>
              <a:ahLst/>
              <a:cxnLst/>
              <a:rect r="r" b="b" t="t" l="l"/>
              <a:pathLst>
                <a:path h="516763" w="12819888">
                  <a:moveTo>
                    <a:pt x="0" y="0"/>
                  </a:moveTo>
                  <a:lnTo>
                    <a:pt x="12819888" y="0"/>
                  </a:lnTo>
                  <a:lnTo>
                    <a:pt x="12819888" y="516763"/>
                  </a:lnTo>
                  <a:lnTo>
                    <a:pt x="0" y="516763"/>
                  </a:lnTo>
                  <a:lnTo>
                    <a:pt x="0" y="0"/>
                  </a:lnTo>
                  <a:close/>
                </a:path>
              </a:pathLst>
            </a:custGeom>
            <a:blipFill>
              <a:blip r:embed="rId3"/>
              <a:stretch>
                <a:fillRect l="-15506" t="0" r="-15506" b="-4"/>
              </a:stretch>
            </a:blipFill>
          </p:spPr>
        </p:sp>
      </p:grpSp>
      <p:sp>
        <p:nvSpPr>
          <p:cNvPr name="TextBox 25" id="25"/>
          <p:cNvSpPr txBox="true"/>
          <p:nvPr/>
        </p:nvSpPr>
        <p:spPr>
          <a:xfrm rot="0">
            <a:off x="208474" y="3175787"/>
            <a:ext cx="8470011" cy="6678292"/>
          </a:xfrm>
          <a:prstGeom prst="rect">
            <a:avLst/>
          </a:prstGeom>
        </p:spPr>
        <p:txBody>
          <a:bodyPr anchor="t" rtlCol="false" tIns="0" lIns="0" bIns="0" rIns="0">
            <a:spAutoFit/>
          </a:bodyPr>
          <a:lstStyle/>
          <a:p>
            <a:pPr algn="l" marL="597217" indent="-298609" lvl="1">
              <a:lnSpc>
                <a:spcPts val="3564"/>
              </a:lnSpc>
              <a:buFont typeface="Arial"/>
              <a:buChar char="•"/>
            </a:pPr>
            <a:r>
              <a:rPr lang="en-US" sz="3300">
                <a:solidFill>
                  <a:srgbClr val="FFFFFF"/>
                </a:solidFill>
                <a:latin typeface="Trebuchet MS"/>
                <a:ea typeface="Trebuchet MS"/>
                <a:cs typeface="Trebuchet MS"/>
                <a:sym typeface="Trebuchet MS"/>
              </a:rPr>
              <a:t>‘We would bring one shipload with nobody under fifteen and nobody over thirty-five, all of whom had to be single … Many were red-headed and blue-eyed. There was also a number of natural platinum blondes of both sexes. The men were handsome and the women beautiful. It was not hard to sell immigration to the Australian people once the press published photographs of that group.’ Arthur Calwell</a:t>
            </a:r>
          </a:p>
          <a:p>
            <a:pPr algn="l" marL="597217" indent="-298609" lvl="1">
              <a:lnSpc>
                <a:spcPts val="3564"/>
              </a:lnSpc>
              <a:buFont typeface="Arial"/>
              <a:buChar char="•"/>
            </a:pPr>
            <a:r>
              <a:rPr lang="en-US" sz="3300">
                <a:solidFill>
                  <a:srgbClr val="FFFFFF"/>
                </a:solidFill>
                <a:latin typeface="Trebuchet MS"/>
                <a:ea typeface="Trebuchet MS"/>
                <a:cs typeface="Trebuchet MS"/>
                <a:sym typeface="Trebuchet MS"/>
              </a:rPr>
              <a:t>Deportation of non-white refugees, barring of servicemen's brides</a:t>
            </a:r>
          </a:p>
          <a:p>
            <a:pPr algn="l" marL="597217" indent="-298609" lvl="1">
              <a:lnSpc>
                <a:spcPts val="3564"/>
              </a:lnSpc>
              <a:buFont typeface="Arial"/>
              <a:buChar char="•"/>
            </a:pPr>
            <a:r>
              <a:rPr lang="en-US" sz="3300">
                <a:solidFill>
                  <a:srgbClr val="FFFFFF"/>
                </a:solidFill>
                <a:latin typeface="Trebuchet MS"/>
                <a:ea typeface="Trebuchet MS"/>
                <a:cs typeface="Trebuchet MS"/>
                <a:sym typeface="Trebuchet MS"/>
              </a:rPr>
              <a:t>Iconic cases of Lorenzo Gamboa &amp; Frank Yang; later overturned</a:t>
            </a:r>
          </a:p>
          <a:p>
            <a:pPr algn="l" marL="597217" indent="-298609" lvl="1">
              <a:lnSpc>
                <a:spcPts val="3564"/>
              </a:lnSpc>
            </a:pPr>
          </a:p>
          <a:p>
            <a:pPr algn="l" marL="597217" indent="-298609" lvl="1">
              <a:lnSpc>
                <a:spcPts val="3564"/>
              </a:lnSpc>
            </a:pPr>
          </a:p>
        </p:txBody>
      </p:sp>
      <p:grpSp>
        <p:nvGrpSpPr>
          <p:cNvPr name="Group 26" id="26"/>
          <p:cNvGrpSpPr/>
          <p:nvPr/>
        </p:nvGrpSpPr>
        <p:grpSpPr>
          <a:xfrm rot="0">
            <a:off x="10099748" y="964197"/>
            <a:ext cx="7218607" cy="8362683"/>
            <a:chOff x="0" y="0"/>
            <a:chExt cx="9624809" cy="11150244"/>
          </a:xfrm>
        </p:grpSpPr>
        <p:sp>
          <p:nvSpPr>
            <p:cNvPr name="Freeform 27" id="27"/>
            <p:cNvSpPr/>
            <p:nvPr/>
          </p:nvSpPr>
          <p:spPr>
            <a:xfrm flipH="false" flipV="false" rot="0">
              <a:off x="0" y="0"/>
              <a:ext cx="9624822" cy="11150219"/>
            </a:xfrm>
            <a:custGeom>
              <a:avLst/>
              <a:gdLst/>
              <a:ahLst/>
              <a:cxnLst/>
              <a:rect r="r" b="b" t="t" l="l"/>
              <a:pathLst>
                <a:path h="11150219" w="9624822">
                  <a:moveTo>
                    <a:pt x="0" y="0"/>
                  </a:moveTo>
                  <a:lnTo>
                    <a:pt x="9624822" y="0"/>
                  </a:lnTo>
                  <a:lnTo>
                    <a:pt x="9624822" y="11150219"/>
                  </a:lnTo>
                  <a:lnTo>
                    <a:pt x="0" y="11150219"/>
                  </a:lnTo>
                  <a:close/>
                </a:path>
              </a:pathLst>
            </a:custGeom>
            <a:solidFill>
              <a:srgbClr val="FFFFFF"/>
            </a:solidFill>
          </p:spPr>
        </p:sp>
      </p:grpSp>
      <p:grpSp>
        <p:nvGrpSpPr>
          <p:cNvPr name="Group 28" id="28"/>
          <p:cNvGrpSpPr/>
          <p:nvPr/>
        </p:nvGrpSpPr>
        <p:grpSpPr>
          <a:xfrm rot="0">
            <a:off x="10102644" y="2574979"/>
            <a:ext cx="7217493" cy="5081740"/>
            <a:chOff x="0" y="0"/>
            <a:chExt cx="9623323" cy="6775653"/>
          </a:xfrm>
        </p:grpSpPr>
        <p:sp>
          <p:nvSpPr>
            <p:cNvPr name="Freeform 29" id="29" descr="The beautiful Balts – 70 years on - Australian National Maritime Museum"/>
            <p:cNvSpPr/>
            <p:nvPr/>
          </p:nvSpPr>
          <p:spPr>
            <a:xfrm flipH="false" flipV="false" rot="0">
              <a:off x="0" y="0"/>
              <a:ext cx="9623298" cy="6775704"/>
            </a:xfrm>
            <a:custGeom>
              <a:avLst/>
              <a:gdLst/>
              <a:ahLst/>
              <a:cxnLst/>
              <a:rect r="r" b="b" t="t" l="l"/>
              <a:pathLst>
                <a:path h="6775704" w="9623298">
                  <a:moveTo>
                    <a:pt x="0" y="0"/>
                  </a:moveTo>
                  <a:lnTo>
                    <a:pt x="9623298" y="0"/>
                  </a:lnTo>
                  <a:lnTo>
                    <a:pt x="9623298" y="6775704"/>
                  </a:lnTo>
                  <a:lnTo>
                    <a:pt x="0" y="6775704"/>
                  </a:lnTo>
                  <a:lnTo>
                    <a:pt x="0" y="0"/>
                  </a:lnTo>
                  <a:close/>
                </a:path>
              </a:pathLst>
            </a:custGeom>
            <a:blipFill>
              <a:blip r:embed="rId6"/>
              <a:stretch>
                <a:fillRect l="-53" t="0" r="-53" b="0"/>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9525" y="-28575"/>
            <a:ext cx="18302288" cy="10306050"/>
            <a:chOff x="0" y="0"/>
            <a:chExt cx="24403050" cy="13741400"/>
          </a:xfrm>
        </p:grpSpPr>
        <p:sp>
          <p:nvSpPr>
            <p:cNvPr name="Freeform 13" id="13"/>
            <p:cNvSpPr/>
            <p:nvPr/>
          </p:nvSpPr>
          <p:spPr>
            <a:xfrm flipH="false" flipV="false" rot="0">
              <a:off x="0" y="0"/>
              <a:ext cx="24403050" cy="13741400"/>
            </a:xfrm>
            <a:custGeom>
              <a:avLst/>
              <a:gdLst/>
              <a:ahLst/>
              <a:cxnLst/>
              <a:rect r="r" b="b" t="t" l="l"/>
              <a:pathLst>
                <a:path h="13741400" w="24403050">
                  <a:moveTo>
                    <a:pt x="12700" y="0"/>
                  </a:moveTo>
                  <a:lnTo>
                    <a:pt x="24390350" y="0"/>
                  </a:lnTo>
                  <a:cubicBezTo>
                    <a:pt x="24397336" y="0"/>
                    <a:pt x="24403050" y="5715"/>
                    <a:pt x="24403050" y="12700"/>
                  </a:cubicBezTo>
                  <a:lnTo>
                    <a:pt x="24403050" y="13728700"/>
                  </a:lnTo>
                  <a:cubicBezTo>
                    <a:pt x="24403050" y="13735686"/>
                    <a:pt x="24397336" y="13741400"/>
                    <a:pt x="24390350" y="13741400"/>
                  </a:cubicBezTo>
                  <a:lnTo>
                    <a:pt x="12700" y="13741400"/>
                  </a:lnTo>
                  <a:cubicBezTo>
                    <a:pt x="5715" y="13741400"/>
                    <a:pt x="0" y="13735686"/>
                    <a:pt x="0" y="13728700"/>
                  </a:cubicBezTo>
                  <a:lnTo>
                    <a:pt x="0" y="12700"/>
                  </a:lnTo>
                  <a:cubicBezTo>
                    <a:pt x="0" y="5715"/>
                    <a:pt x="5715" y="0"/>
                    <a:pt x="12700" y="0"/>
                  </a:cubicBezTo>
                  <a:moveTo>
                    <a:pt x="12700" y="25400"/>
                  </a:moveTo>
                  <a:lnTo>
                    <a:pt x="12700" y="12700"/>
                  </a:lnTo>
                  <a:lnTo>
                    <a:pt x="25400" y="12700"/>
                  </a:lnTo>
                  <a:lnTo>
                    <a:pt x="25400" y="13728700"/>
                  </a:lnTo>
                  <a:lnTo>
                    <a:pt x="12700" y="13728700"/>
                  </a:lnTo>
                  <a:lnTo>
                    <a:pt x="12700" y="13716000"/>
                  </a:lnTo>
                  <a:lnTo>
                    <a:pt x="24390350" y="13716000"/>
                  </a:lnTo>
                  <a:lnTo>
                    <a:pt x="24390350" y="13728700"/>
                  </a:lnTo>
                  <a:lnTo>
                    <a:pt x="24377650" y="13728700"/>
                  </a:lnTo>
                  <a:lnTo>
                    <a:pt x="24377650" y="12700"/>
                  </a:lnTo>
                  <a:lnTo>
                    <a:pt x="24390350" y="12700"/>
                  </a:lnTo>
                  <a:lnTo>
                    <a:pt x="24390350" y="25400"/>
                  </a:lnTo>
                  <a:lnTo>
                    <a:pt x="12700" y="25400"/>
                  </a:lnTo>
                  <a:close/>
                </a:path>
              </a:pathLst>
            </a:custGeom>
            <a:solidFill>
              <a:srgbClr val="2796AA"/>
            </a:solidFill>
          </p:spPr>
        </p:sp>
      </p:grpSp>
      <p:grpSp>
        <p:nvGrpSpPr>
          <p:cNvPr name="Group 14" id="14"/>
          <p:cNvGrpSpPr/>
          <p:nvPr/>
        </p:nvGrpSpPr>
        <p:grpSpPr>
          <a:xfrm rot="0">
            <a:off x="-4762" y="0"/>
            <a:ext cx="18288000" cy="10287000"/>
            <a:chOff x="0" y="0"/>
            <a:chExt cx="24384000" cy="13716000"/>
          </a:xfrm>
        </p:grpSpPr>
        <p:sp>
          <p:nvSpPr>
            <p:cNvPr name="Freeform 15" id="15"/>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6" id="16"/>
          <p:cNvGrpSpPr/>
          <p:nvPr/>
        </p:nvGrpSpPr>
        <p:grpSpPr>
          <a:xfrm rot="0">
            <a:off x="9144000" y="0"/>
            <a:ext cx="9144000" cy="10287000"/>
            <a:chOff x="0" y="0"/>
            <a:chExt cx="12192000" cy="13716000"/>
          </a:xfrm>
        </p:grpSpPr>
        <p:sp>
          <p:nvSpPr>
            <p:cNvPr name="Freeform 17" id="17"/>
            <p:cNvSpPr/>
            <p:nvPr/>
          </p:nvSpPr>
          <p:spPr>
            <a:xfrm flipH="false" flipV="false" rot="0">
              <a:off x="0" y="0"/>
              <a:ext cx="12192000" cy="13716000"/>
            </a:xfrm>
            <a:custGeom>
              <a:avLst/>
              <a:gdLst/>
              <a:ahLst/>
              <a:cxnLst/>
              <a:rect r="r" b="b" t="t" l="l"/>
              <a:pathLst>
                <a:path h="13716000" w="12192000">
                  <a:moveTo>
                    <a:pt x="0" y="0"/>
                  </a:moveTo>
                  <a:lnTo>
                    <a:pt x="12192000" y="0"/>
                  </a:lnTo>
                  <a:lnTo>
                    <a:pt x="12192000" y="13716000"/>
                  </a:lnTo>
                  <a:lnTo>
                    <a:pt x="0" y="13716000"/>
                  </a:lnTo>
                  <a:close/>
                </a:path>
              </a:pathLst>
            </a:custGeom>
            <a:solidFill>
              <a:srgbClr val="39CDE7"/>
            </a:solidFill>
          </p:spPr>
        </p:sp>
      </p:grpSp>
      <p:grpSp>
        <p:nvGrpSpPr>
          <p:cNvPr name="Group 18" id="18"/>
          <p:cNvGrpSpPr/>
          <p:nvPr/>
        </p:nvGrpSpPr>
        <p:grpSpPr>
          <a:xfrm rot="0">
            <a:off x="3" y="914400"/>
            <a:ext cx="9619298" cy="2052295"/>
            <a:chOff x="0" y="0"/>
            <a:chExt cx="12825730" cy="2736393"/>
          </a:xfrm>
        </p:grpSpPr>
        <p:sp>
          <p:nvSpPr>
            <p:cNvPr name="Freeform 19" id="19"/>
            <p:cNvSpPr/>
            <p:nvPr/>
          </p:nvSpPr>
          <p:spPr>
            <a:xfrm flipH="false" flipV="false" rot="0">
              <a:off x="0" y="0"/>
              <a:ext cx="12825730" cy="2736342"/>
            </a:xfrm>
            <a:custGeom>
              <a:avLst/>
              <a:gdLst/>
              <a:ahLst/>
              <a:cxnLst/>
              <a:rect r="r" b="b" t="t" l="l"/>
              <a:pathLst>
                <a:path h="2736342" w="12825730">
                  <a:moveTo>
                    <a:pt x="0" y="0"/>
                  </a:moveTo>
                  <a:lnTo>
                    <a:pt x="12825730" y="0"/>
                  </a:lnTo>
                  <a:lnTo>
                    <a:pt x="12825730" y="2736342"/>
                  </a:lnTo>
                  <a:lnTo>
                    <a:pt x="0" y="2736342"/>
                  </a:lnTo>
                  <a:close/>
                </a:path>
              </a:pathLst>
            </a:custGeom>
            <a:solidFill>
              <a:srgbClr val="262626"/>
            </a:solidFill>
          </p:spPr>
        </p:sp>
      </p:grpSp>
      <p:grpSp>
        <p:nvGrpSpPr>
          <p:cNvPr name="Group 20" id="20"/>
          <p:cNvGrpSpPr/>
          <p:nvPr/>
        </p:nvGrpSpPr>
        <p:grpSpPr>
          <a:xfrm rot="0">
            <a:off x="1020480" y="1129846"/>
            <a:ext cx="8377018" cy="1621403"/>
            <a:chOff x="0" y="0"/>
            <a:chExt cx="11169358" cy="2161870"/>
          </a:xfrm>
        </p:grpSpPr>
        <p:sp>
          <p:nvSpPr>
            <p:cNvPr name="Freeform 21" id="21"/>
            <p:cNvSpPr/>
            <p:nvPr/>
          </p:nvSpPr>
          <p:spPr>
            <a:xfrm flipH="false" flipV="false" rot="0">
              <a:off x="0" y="0"/>
              <a:ext cx="11169354" cy="2161876"/>
            </a:xfrm>
            <a:custGeom>
              <a:avLst/>
              <a:gdLst/>
              <a:ahLst/>
              <a:cxnLst/>
              <a:rect r="r" b="b" t="t" l="l"/>
              <a:pathLst>
                <a:path h="2161876" w="11169354">
                  <a:moveTo>
                    <a:pt x="0" y="0"/>
                  </a:moveTo>
                  <a:lnTo>
                    <a:pt x="11169354" y="0"/>
                  </a:lnTo>
                  <a:lnTo>
                    <a:pt x="11169354" y="2161876"/>
                  </a:lnTo>
                  <a:lnTo>
                    <a:pt x="0" y="2161876"/>
                  </a:lnTo>
                  <a:close/>
                </a:path>
              </a:pathLst>
            </a:custGeom>
            <a:blipFill>
              <a:blip r:embed="rId5">
                <a:alphaModFix amt="0"/>
              </a:blip>
              <a:stretch>
                <a:fillRect l="0" t="-50669" r="0" b="-50669"/>
              </a:stretch>
            </a:blipFill>
          </p:spPr>
        </p:sp>
        <p:sp>
          <p:nvSpPr>
            <p:cNvPr name="TextBox 22" id="22"/>
            <p:cNvSpPr txBox="true"/>
            <p:nvPr/>
          </p:nvSpPr>
          <p:spPr>
            <a:xfrm>
              <a:off x="0" y="47625"/>
              <a:ext cx="11169358" cy="2114245"/>
            </a:xfrm>
            <a:prstGeom prst="rect">
              <a:avLst/>
            </a:prstGeom>
          </p:spPr>
          <p:txBody>
            <a:bodyPr anchor="ctr" rtlCol="false" tIns="0" lIns="0" bIns="0" rIns="0"/>
            <a:lstStyle/>
            <a:p>
              <a:pPr algn="l">
                <a:lnSpc>
                  <a:spcPts val="5832"/>
                </a:lnSpc>
              </a:pPr>
              <a:r>
                <a:rPr lang="en-US" sz="5400">
                  <a:solidFill>
                    <a:srgbClr val="FFFFFF"/>
                  </a:solidFill>
                  <a:latin typeface="Trebuchet MS"/>
                  <a:ea typeface="Trebuchet MS"/>
                  <a:cs typeface="Trebuchet MS"/>
                  <a:sym typeface="Trebuchet MS"/>
                </a:rPr>
                <a:t>Still British?</a:t>
              </a:r>
            </a:p>
          </p:txBody>
        </p:sp>
      </p:grpSp>
      <p:grpSp>
        <p:nvGrpSpPr>
          <p:cNvPr name="Group 23" id="23"/>
          <p:cNvGrpSpPr/>
          <p:nvPr/>
        </p:nvGrpSpPr>
        <p:grpSpPr>
          <a:xfrm rot="0">
            <a:off x="3" y="2955360"/>
            <a:ext cx="9614916" cy="387591"/>
            <a:chOff x="0" y="0"/>
            <a:chExt cx="12819888" cy="516788"/>
          </a:xfrm>
        </p:grpSpPr>
        <p:sp>
          <p:nvSpPr>
            <p:cNvPr name="Freeform 24" id="24"/>
            <p:cNvSpPr/>
            <p:nvPr/>
          </p:nvSpPr>
          <p:spPr>
            <a:xfrm flipH="false" flipV="false" rot="0">
              <a:off x="0" y="0"/>
              <a:ext cx="12819888" cy="516763"/>
            </a:xfrm>
            <a:custGeom>
              <a:avLst/>
              <a:gdLst/>
              <a:ahLst/>
              <a:cxnLst/>
              <a:rect r="r" b="b" t="t" l="l"/>
              <a:pathLst>
                <a:path h="516763" w="12819888">
                  <a:moveTo>
                    <a:pt x="0" y="0"/>
                  </a:moveTo>
                  <a:lnTo>
                    <a:pt x="12819888" y="0"/>
                  </a:lnTo>
                  <a:lnTo>
                    <a:pt x="12819888" y="516763"/>
                  </a:lnTo>
                  <a:lnTo>
                    <a:pt x="0" y="516763"/>
                  </a:lnTo>
                  <a:lnTo>
                    <a:pt x="0" y="0"/>
                  </a:lnTo>
                  <a:close/>
                </a:path>
              </a:pathLst>
            </a:custGeom>
            <a:blipFill>
              <a:blip r:embed="rId3"/>
              <a:stretch>
                <a:fillRect l="-15506" t="0" r="-15506" b="-4"/>
              </a:stretch>
            </a:blipFill>
          </p:spPr>
        </p:sp>
      </p:grpSp>
      <p:sp>
        <p:nvSpPr>
          <p:cNvPr name="TextBox 25" id="25"/>
          <p:cNvSpPr txBox="true"/>
          <p:nvPr/>
        </p:nvSpPr>
        <p:spPr>
          <a:xfrm rot="0">
            <a:off x="833142" y="3491560"/>
            <a:ext cx="7474382" cy="5269430"/>
          </a:xfrm>
          <a:prstGeom prst="rect">
            <a:avLst/>
          </a:prstGeom>
        </p:spPr>
        <p:txBody>
          <a:bodyPr anchor="t" rtlCol="false" tIns="0" lIns="0" bIns="0" rIns="0">
            <a:spAutoFit/>
          </a:bodyPr>
          <a:lstStyle/>
          <a:p>
            <a:pPr algn="l" marL="502206" indent="-251103" lvl="1">
              <a:lnSpc>
                <a:spcPts val="2997"/>
              </a:lnSpc>
              <a:buFont typeface="Arial"/>
              <a:buChar char="•"/>
            </a:pPr>
            <a:r>
              <a:rPr lang="en-US" sz="2775">
                <a:solidFill>
                  <a:srgbClr val="FFFFFF"/>
                </a:solidFill>
                <a:latin typeface="Trebuchet MS"/>
                <a:ea typeface="Trebuchet MS"/>
                <a:cs typeface="Trebuchet MS"/>
                <a:sym typeface="Trebuchet MS"/>
              </a:rPr>
              <a:t>'For every foreign migrant there will be ten from the United Kingdom' Calwell</a:t>
            </a:r>
          </a:p>
          <a:p>
            <a:pPr algn="l" marL="502206" indent="-251103" lvl="1">
              <a:lnSpc>
                <a:spcPts val="2997"/>
              </a:lnSpc>
              <a:buFont typeface="Arial"/>
              <a:buChar char="•"/>
            </a:pPr>
            <a:r>
              <a:rPr lang="en-US" sz="2775">
                <a:solidFill>
                  <a:srgbClr val="FFFFFF"/>
                </a:solidFill>
                <a:latin typeface="Trebuchet MS"/>
                <a:ea typeface="Trebuchet MS"/>
                <a:cs typeface="Trebuchet MS"/>
                <a:sym typeface="Trebuchet MS"/>
              </a:rPr>
              <a:t>Nationality and Citizenship Bill 1948 – explicitly not end British migrant privilege, just follow a Canadian precedent which had undermined the universality of being a 'British subject'</a:t>
            </a:r>
          </a:p>
          <a:p>
            <a:pPr algn="l" marL="502206" indent="-251103" lvl="1">
              <a:lnSpc>
                <a:spcPts val="2997"/>
              </a:lnSpc>
              <a:buFont typeface="Arial"/>
              <a:buChar char="•"/>
            </a:pPr>
            <a:r>
              <a:rPr lang="en-US" sz="2775">
                <a:solidFill>
                  <a:srgbClr val="FFFFFF"/>
                </a:solidFill>
                <a:latin typeface="Trebuchet MS"/>
                <a:ea typeface="Trebuchet MS"/>
                <a:cs typeface="Trebuchet MS"/>
                <a:sym typeface="Trebuchet MS"/>
              </a:rPr>
              <a:t>'10 Pound Poms'</a:t>
            </a:r>
          </a:p>
          <a:p>
            <a:pPr algn="l" marL="502206" indent="-251103" lvl="1">
              <a:lnSpc>
                <a:spcPts val="2997"/>
              </a:lnSpc>
              <a:buFont typeface="Arial"/>
              <a:buChar char="•"/>
            </a:pPr>
            <a:r>
              <a:rPr lang="en-US" sz="2775">
                <a:solidFill>
                  <a:srgbClr val="FFFFFF"/>
                </a:solidFill>
                <a:latin typeface="Trebuchet MS"/>
                <a:ea typeface="Trebuchet MS"/>
                <a:cs typeface="Trebuchet MS"/>
                <a:sym typeface="Trebuchet MS"/>
              </a:rPr>
              <a:t>'Bring out a Briton'</a:t>
            </a:r>
          </a:p>
          <a:p>
            <a:pPr algn="l" marL="502206" indent="-251103" lvl="1">
              <a:lnSpc>
                <a:spcPts val="2997"/>
              </a:lnSpc>
              <a:buFont typeface="Arial"/>
              <a:buChar char="•"/>
            </a:pPr>
            <a:r>
              <a:rPr lang="en-US" sz="2775">
                <a:solidFill>
                  <a:srgbClr val="FFFFFF"/>
                </a:solidFill>
                <a:latin typeface="Trebuchet MS"/>
                <a:ea typeface="Trebuchet MS"/>
                <a:cs typeface="Trebuchet MS"/>
                <a:sym typeface="Trebuchet MS"/>
              </a:rPr>
              <a:t>'Empire Youth Booklet' teach newly arrived children to adore the Royal Family</a:t>
            </a:r>
          </a:p>
        </p:txBody>
      </p:sp>
      <p:grpSp>
        <p:nvGrpSpPr>
          <p:cNvPr name="Group 26" id="26"/>
          <p:cNvGrpSpPr/>
          <p:nvPr/>
        </p:nvGrpSpPr>
        <p:grpSpPr>
          <a:xfrm rot="0">
            <a:off x="10099748" y="964197"/>
            <a:ext cx="7218607" cy="8362683"/>
            <a:chOff x="0" y="0"/>
            <a:chExt cx="9624809" cy="11150244"/>
          </a:xfrm>
        </p:grpSpPr>
        <p:sp>
          <p:nvSpPr>
            <p:cNvPr name="Freeform 27" id="27"/>
            <p:cNvSpPr/>
            <p:nvPr/>
          </p:nvSpPr>
          <p:spPr>
            <a:xfrm flipH="false" flipV="false" rot="0">
              <a:off x="0" y="0"/>
              <a:ext cx="9624822" cy="11150219"/>
            </a:xfrm>
            <a:custGeom>
              <a:avLst/>
              <a:gdLst/>
              <a:ahLst/>
              <a:cxnLst/>
              <a:rect r="r" b="b" t="t" l="l"/>
              <a:pathLst>
                <a:path h="11150219" w="9624822">
                  <a:moveTo>
                    <a:pt x="0" y="0"/>
                  </a:moveTo>
                  <a:lnTo>
                    <a:pt x="9624822" y="0"/>
                  </a:lnTo>
                  <a:lnTo>
                    <a:pt x="9624822" y="11150219"/>
                  </a:lnTo>
                  <a:lnTo>
                    <a:pt x="0" y="11150219"/>
                  </a:lnTo>
                  <a:close/>
                </a:path>
              </a:pathLst>
            </a:custGeom>
            <a:solidFill>
              <a:srgbClr val="FFFFFF"/>
            </a:solidFill>
          </p:spPr>
        </p:sp>
      </p:grpSp>
      <p:grpSp>
        <p:nvGrpSpPr>
          <p:cNvPr name="Group 28" id="28"/>
          <p:cNvGrpSpPr/>
          <p:nvPr/>
        </p:nvGrpSpPr>
        <p:grpSpPr>
          <a:xfrm rot="0">
            <a:off x="10113474" y="2015919"/>
            <a:ext cx="7205043" cy="5785056"/>
            <a:chOff x="0" y="0"/>
            <a:chExt cx="9606724" cy="7713408"/>
          </a:xfrm>
        </p:grpSpPr>
        <p:sp>
          <p:nvSpPr>
            <p:cNvPr name="Freeform 29" id="29" descr="Immigration | The Dictionary of Sydney"/>
            <p:cNvSpPr/>
            <p:nvPr/>
          </p:nvSpPr>
          <p:spPr>
            <a:xfrm flipH="false" flipV="false" rot="0">
              <a:off x="0" y="0"/>
              <a:ext cx="9606788" cy="7713345"/>
            </a:xfrm>
            <a:custGeom>
              <a:avLst/>
              <a:gdLst/>
              <a:ahLst/>
              <a:cxnLst/>
              <a:rect r="r" b="b" t="t" l="l"/>
              <a:pathLst>
                <a:path h="7713345" w="9606788">
                  <a:moveTo>
                    <a:pt x="0" y="0"/>
                  </a:moveTo>
                  <a:lnTo>
                    <a:pt x="9606788" y="0"/>
                  </a:lnTo>
                  <a:lnTo>
                    <a:pt x="9606788" y="7713345"/>
                  </a:lnTo>
                  <a:lnTo>
                    <a:pt x="0" y="7713345"/>
                  </a:lnTo>
                  <a:lnTo>
                    <a:pt x="0" y="0"/>
                  </a:lnTo>
                  <a:close/>
                </a:path>
              </a:pathLst>
            </a:custGeom>
            <a:blipFill>
              <a:blip r:embed="rId6"/>
              <a:stretch>
                <a:fillRect l="0" t="-13" r="0" b="-13"/>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FE9DF">
                <a:alpha val="100000"/>
              </a:srgbClr>
            </a:gs>
            <a:gs pos="50000">
              <a:srgbClr val="21ABC8">
                <a:alpha val="100000"/>
              </a:srgbClr>
            </a:gs>
            <a:gs pos="100000">
              <a:srgbClr val="0B2262">
                <a:alpha val="100000"/>
              </a:srgbClr>
            </a:gs>
          </a:gsLst>
          <a:lin ang="2520000"/>
        </a:gradFill>
      </p:bgPr>
    </p:bg>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descr="hashOverlay-FullResolve.png"/>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4" id="4"/>
          <p:cNvGrpSpPr/>
          <p:nvPr/>
        </p:nvGrpSpPr>
        <p:grpSpPr>
          <a:xfrm rot="0">
            <a:off x="1" y="2955360"/>
            <a:ext cx="15656719" cy="481746"/>
            <a:chOff x="0" y="0"/>
            <a:chExt cx="20875625" cy="642328"/>
          </a:xfrm>
        </p:grpSpPr>
        <p:sp>
          <p:nvSpPr>
            <p:cNvPr name="Freeform 5" id="5" descr="HD-ShadowLong.png"/>
            <p:cNvSpPr/>
            <p:nvPr/>
          </p:nvSpPr>
          <p:spPr>
            <a:xfrm flipH="false" flipV="false" rot="0">
              <a:off x="0" y="0"/>
              <a:ext cx="20875625" cy="642366"/>
            </a:xfrm>
            <a:custGeom>
              <a:avLst/>
              <a:gdLst/>
              <a:ahLst/>
              <a:cxnLst/>
              <a:rect r="r" b="b" t="t" l="l"/>
              <a:pathLst>
                <a:path h="642366" w="20875625">
                  <a:moveTo>
                    <a:pt x="0" y="0"/>
                  </a:moveTo>
                  <a:lnTo>
                    <a:pt x="20875625" y="0"/>
                  </a:lnTo>
                  <a:lnTo>
                    <a:pt x="20875625" y="642366"/>
                  </a:lnTo>
                  <a:lnTo>
                    <a:pt x="0" y="642366"/>
                  </a:lnTo>
                  <a:lnTo>
                    <a:pt x="0" y="0"/>
                  </a:lnTo>
                  <a:close/>
                </a:path>
              </a:pathLst>
            </a:custGeom>
            <a:blipFill>
              <a:blip r:embed="rId3"/>
              <a:stretch>
                <a:fillRect l="0" t="0" r="0" b="5"/>
              </a:stretch>
            </a:blipFill>
          </p:spPr>
        </p:sp>
      </p:grpSp>
      <p:grpSp>
        <p:nvGrpSpPr>
          <p:cNvPr name="Group 6" id="6"/>
          <p:cNvGrpSpPr/>
          <p:nvPr/>
        </p:nvGrpSpPr>
        <p:grpSpPr>
          <a:xfrm rot="0">
            <a:off x="15878737" y="2956855"/>
            <a:ext cx="2404491" cy="216408"/>
            <a:chOff x="0" y="0"/>
            <a:chExt cx="3205988" cy="288544"/>
          </a:xfrm>
        </p:grpSpPr>
        <p:sp>
          <p:nvSpPr>
            <p:cNvPr name="Freeform 7" id="7" descr="HD-ShadowShort.png"/>
            <p:cNvSpPr/>
            <p:nvPr/>
          </p:nvSpPr>
          <p:spPr>
            <a:xfrm flipH="false" flipV="false" rot="0">
              <a:off x="0" y="0"/>
              <a:ext cx="3205988" cy="288544"/>
            </a:xfrm>
            <a:custGeom>
              <a:avLst/>
              <a:gdLst/>
              <a:ahLst/>
              <a:cxnLst/>
              <a:rect r="r" b="b" t="t" l="l"/>
              <a:pathLst>
                <a:path h="288544" w="3205988">
                  <a:moveTo>
                    <a:pt x="0" y="0"/>
                  </a:moveTo>
                  <a:lnTo>
                    <a:pt x="3205988" y="0"/>
                  </a:lnTo>
                  <a:lnTo>
                    <a:pt x="3205988" y="288544"/>
                  </a:lnTo>
                  <a:lnTo>
                    <a:pt x="0" y="288544"/>
                  </a:lnTo>
                  <a:lnTo>
                    <a:pt x="0" y="0"/>
                  </a:lnTo>
                  <a:close/>
                </a:path>
              </a:pathLst>
            </a:custGeom>
            <a:blipFill>
              <a:blip r:embed="rId4"/>
              <a:stretch>
                <a:fillRect l="0" t="0" r="0" b="0"/>
              </a:stretch>
            </a:blipFill>
          </p:spPr>
        </p:sp>
      </p:grpSp>
      <p:grpSp>
        <p:nvGrpSpPr>
          <p:cNvPr name="Group 8" id="8"/>
          <p:cNvGrpSpPr/>
          <p:nvPr/>
        </p:nvGrpSpPr>
        <p:grpSpPr>
          <a:xfrm rot="0">
            <a:off x="0" y="914400"/>
            <a:ext cx="15656719" cy="2052295"/>
            <a:chOff x="0" y="0"/>
            <a:chExt cx="20875625" cy="2736393"/>
          </a:xfrm>
        </p:grpSpPr>
        <p:sp>
          <p:nvSpPr>
            <p:cNvPr name="Freeform 9" id="9"/>
            <p:cNvSpPr/>
            <p:nvPr/>
          </p:nvSpPr>
          <p:spPr>
            <a:xfrm flipH="false" flipV="false" rot="0">
              <a:off x="0" y="0"/>
              <a:ext cx="20875625" cy="2736342"/>
            </a:xfrm>
            <a:custGeom>
              <a:avLst/>
              <a:gdLst/>
              <a:ahLst/>
              <a:cxnLst/>
              <a:rect r="r" b="b" t="t" l="l"/>
              <a:pathLst>
                <a:path h="2736342" w="20875625">
                  <a:moveTo>
                    <a:pt x="0" y="0"/>
                  </a:moveTo>
                  <a:lnTo>
                    <a:pt x="20875625" y="0"/>
                  </a:lnTo>
                  <a:lnTo>
                    <a:pt x="20875625" y="2736342"/>
                  </a:lnTo>
                  <a:lnTo>
                    <a:pt x="0" y="2736342"/>
                  </a:lnTo>
                  <a:close/>
                </a:path>
              </a:pathLst>
            </a:custGeom>
            <a:solidFill>
              <a:srgbClr val="262626"/>
            </a:solidFill>
          </p:spPr>
        </p:sp>
      </p:grpSp>
      <p:grpSp>
        <p:nvGrpSpPr>
          <p:cNvPr name="Group 10" id="10"/>
          <p:cNvGrpSpPr/>
          <p:nvPr/>
        </p:nvGrpSpPr>
        <p:grpSpPr>
          <a:xfrm rot="0">
            <a:off x="15878737" y="914400"/>
            <a:ext cx="2404491" cy="2052295"/>
            <a:chOff x="0" y="0"/>
            <a:chExt cx="3205988" cy="2736393"/>
          </a:xfrm>
        </p:grpSpPr>
        <p:sp>
          <p:nvSpPr>
            <p:cNvPr name="Freeform 11" id="11"/>
            <p:cNvSpPr/>
            <p:nvPr/>
          </p:nvSpPr>
          <p:spPr>
            <a:xfrm flipH="false" flipV="false" rot="0">
              <a:off x="0" y="0"/>
              <a:ext cx="3205988" cy="2736342"/>
            </a:xfrm>
            <a:custGeom>
              <a:avLst/>
              <a:gdLst/>
              <a:ahLst/>
              <a:cxnLst/>
              <a:rect r="r" b="b" t="t" l="l"/>
              <a:pathLst>
                <a:path h="2736342" w="3205988">
                  <a:moveTo>
                    <a:pt x="0" y="0"/>
                  </a:moveTo>
                  <a:lnTo>
                    <a:pt x="3205988" y="0"/>
                  </a:lnTo>
                  <a:lnTo>
                    <a:pt x="3205988" y="2736342"/>
                  </a:lnTo>
                  <a:lnTo>
                    <a:pt x="0" y="2736342"/>
                  </a:lnTo>
                  <a:close/>
                </a:path>
              </a:pathLst>
            </a:custGeom>
            <a:solidFill>
              <a:srgbClr val="39CDE7"/>
            </a:solidFill>
          </p:spPr>
        </p:sp>
      </p:grpSp>
      <p:grpSp>
        <p:nvGrpSpPr>
          <p:cNvPr name="Group 12" id="12"/>
          <p:cNvGrpSpPr/>
          <p:nvPr/>
        </p:nvGrpSpPr>
        <p:grpSpPr>
          <a:xfrm rot="0">
            <a:off x="-4762" y="0"/>
            <a:ext cx="18288000" cy="10287000"/>
            <a:chOff x="0" y="0"/>
            <a:chExt cx="24384000" cy="13716000"/>
          </a:xfrm>
        </p:grpSpPr>
        <p:sp>
          <p:nvSpPr>
            <p:cNvPr name="Freeform 13" id="1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alphaModFix amt="9999"/>
              </a:blip>
              <a:stretch>
                <a:fillRect l="0" t="0" r="0" b="0"/>
              </a:stretch>
            </a:blipFill>
          </p:spPr>
        </p:sp>
      </p:grpSp>
      <p:grpSp>
        <p:nvGrpSpPr>
          <p:cNvPr name="Group 14" id="14"/>
          <p:cNvGrpSpPr/>
          <p:nvPr/>
        </p:nvGrpSpPr>
        <p:grpSpPr>
          <a:xfrm rot="0">
            <a:off x="9144000" y="19"/>
            <a:ext cx="9139238" cy="10284466"/>
            <a:chOff x="0" y="0"/>
            <a:chExt cx="12185650" cy="13712622"/>
          </a:xfrm>
        </p:grpSpPr>
        <p:sp>
          <p:nvSpPr>
            <p:cNvPr name="Freeform 15" id="15" descr="A group of people sitting in chairs in a room  Description automatically generated"/>
            <p:cNvSpPr/>
            <p:nvPr/>
          </p:nvSpPr>
          <p:spPr>
            <a:xfrm flipH="false" flipV="false" rot="0">
              <a:off x="0" y="0"/>
              <a:ext cx="12185650" cy="13712571"/>
            </a:xfrm>
            <a:custGeom>
              <a:avLst/>
              <a:gdLst/>
              <a:ahLst/>
              <a:cxnLst/>
              <a:rect r="r" b="b" t="t" l="l"/>
              <a:pathLst>
                <a:path h="13712571" w="12185650">
                  <a:moveTo>
                    <a:pt x="0" y="0"/>
                  </a:moveTo>
                  <a:lnTo>
                    <a:pt x="12185650" y="0"/>
                  </a:lnTo>
                  <a:lnTo>
                    <a:pt x="12185650" y="13712571"/>
                  </a:lnTo>
                  <a:lnTo>
                    <a:pt x="0" y="13712571"/>
                  </a:lnTo>
                  <a:lnTo>
                    <a:pt x="0" y="0"/>
                  </a:lnTo>
                  <a:close/>
                </a:path>
              </a:pathLst>
            </a:custGeom>
            <a:blipFill>
              <a:blip r:embed="rId5"/>
              <a:stretch>
                <a:fillRect l="-19628" t="0" r="-24637" b="-148"/>
              </a:stretch>
            </a:blipFill>
          </p:spPr>
        </p:sp>
      </p:grpSp>
      <p:grpSp>
        <p:nvGrpSpPr>
          <p:cNvPr name="Group 16" id="16"/>
          <p:cNvGrpSpPr/>
          <p:nvPr/>
        </p:nvGrpSpPr>
        <p:grpSpPr>
          <a:xfrm rot="0">
            <a:off x="3" y="914400"/>
            <a:ext cx="9749628" cy="2052295"/>
            <a:chOff x="0" y="0"/>
            <a:chExt cx="12999504" cy="2736393"/>
          </a:xfrm>
        </p:grpSpPr>
        <p:sp>
          <p:nvSpPr>
            <p:cNvPr name="Freeform 17" id="17"/>
            <p:cNvSpPr/>
            <p:nvPr/>
          </p:nvSpPr>
          <p:spPr>
            <a:xfrm flipH="false" flipV="false" rot="0">
              <a:off x="0" y="0"/>
              <a:ext cx="12999466" cy="2736342"/>
            </a:xfrm>
            <a:custGeom>
              <a:avLst/>
              <a:gdLst/>
              <a:ahLst/>
              <a:cxnLst/>
              <a:rect r="r" b="b" t="t" l="l"/>
              <a:pathLst>
                <a:path h="2736342" w="12999466">
                  <a:moveTo>
                    <a:pt x="0" y="0"/>
                  </a:moveTo>
                  <a:lnTo>
                    <a:pt x="12999466" y="0"/>
                  </a:lnTo>
                  <a:lnTo>
                    <a:pt x="12999466" y="2736342"/>
                  </a:lnTo>
                  <a:lnTo>
                    <a:pt x="0" y="2736342"/>
                  </a:lnTo>
                  <a:close/>
                </a:path>
              </a:pathLst>
            </a:custGeom>
            <a:solidFill>
              <a:srgbClr val="262626"/>
            </a:solidFill>
          </p:spPr>
        </p:sp>
      </p:grpSp>
      <p:grpSp>
        <p:nvGrpSpPr>
          <p:cNvPr name="Group 18" id="18"/>
          <p:cNvGrpSpPr/>
          <p:nvPr/>
        </p:nvGrpSpPr>
        <p:grpSpPr>
          <a:xfrm rot="0">
            <a:off x="1020480" y="1129846"/>
            <a:ext cx="7562440" cy="1621403"/>
            <a:chOff x="0" y="0"/>
            <a:chExt cx="10083254" cy="2161870"/>
          </a:xfrm>
        </p:grpSpPr>
        <p:sp>
          <p:nvSpPr>
            <p:cNvPr name="Freeform 19" id="19"/>
            <p:cNvSpPr/>
            <p:nvPr/>
          </p:nvSpPr>
          <p:spPr>
            <a:xfrm flipH="false" flipV="false" rot="0">
              <a:off x="0" y="0"/>
              <a:ext cx="10083258" cy="2161876"/>
            </a:xfrm>
            <a:custGeom>
              <a:avLst/>
              <a:gdLst/>
              <a:ahLst/>
              <a:cxnLst/>
              <a:rect r="r" b="b" t="t" l="l"/>
              <a:pathLst>
                <a:path h="2161876" w="10083258">
                  <a:moveTo>
                    <a:pt x="0" y="0"/>
                  </a:moveTo>
                  <a:lnTo>
                    <a:pt x="10083258" y="0"/>
                  </a:lnTo>
                  <a:lnTo>
                    <a:pt x="10083258" y="2161876"/>
                  </a:lnTo>
                  <a:lnTo>
                    <a:pt x="0" y="2161876"/>
                  </a:lnTo>
                  <a:close/>
                </a:path>
              </a:pathLst>
            </a:custGeom>
            <a:blipFill>
              <a:blip r:embed="rId6">
                <a:alphaModFix amt="0"/>
              </a:blip>
              <a:stretch>
                <a:fillRect l="0" t="-40880" r="0" b="-40880"/>
              </a:stretch>
            </a:blipFill>
          </p:spPr>
        </p:sp>
        <p:sp>
          <p:nvSpPr>
            <p:cNvPr name="TextBox 20" id="20"/>
            <p:cNvSpPr txBox="true"/>
            <p:nvPr/>
          </p:nvSpPr>
          <p:spPr>
            <a:xfrm>
              <a:off x="0" y="47625"/>
              <a:ext cx="10083254" cy="2114245"/>
            </a:xfrm>
            <a:prstGeom prst="rect">
              <a:avLst/>
            </a:prstGeom>
          </p:spPr>
          <p:txBody>
            <a:bodyPr anchor="ctr" rtlCol="false" tIns="0" lIns="0" bIns="0" rIns="0"/>
            <a:lstStyle/>
            <a:p>
              <a:pPr algn="l">
                <a:lnSpc>
                  <a:spcPts val="5832"/>
                </a:lnSpc>
              </a:pPr>
              <a:r>
                <a:rPr lang="en-US" sz="5400">
                  <a:solidFill>
                    <a:srgbClr val="FFFFFF"/>
                  </a:solidFill>
                  <a:latin typeface="Trebuchet MS"/>
                  <a:ea typeface="Trebuchet MS"/>
                  <a:cs typeface="Trebuchet MS"/>
                  <a:sym typeface="Trebuchet MS"/>
                </a:rPr>
                <a:t>Australian Citizenship Conventions</a:t>
              </a:r>
            </a:p>
          </p:txBody>
        </p:sp>
      </p:grpSp>
      <p:grpSp>
        <p:nvGrpSpPr>
          <p:cNvPr name="Group 21" id="21"/>
          <p:cNvGrpSpPr/>
          <p:nvPr/>
        </p:nvGrpSpPr>
        <p:grpSpPr>
          <a:xfrm rot="0">
            <a:off x="3" y="2955360"/>
            <a:ext cx="9738360" cy="392573"/>
            <a:chOff x="0" y="0"/>
            <a:chExt cx="12984480" cy="523431"/>
          </a:xfrm>
        </p:grpSpPr>
        <p:sp>
          <p:nvSpPr>
            <p:cNvPr name="Freeform 22" id="22"/>
            <p:cNvSpPr/>
            <p:nvPr/>
          </p:nvSpPr>
          <p:spPr>
            <a:xfrm flipH="false" flipV="false" rot="0">
              <a:off x="0" y="0"/>
              <a:ext cx="12984480" cy="523367"/>
            </a:xfrm>
            <a:custGeom>
              <a:avLst/>
              <a:gdLst/>
              <a:ahLst/>
              <a:cxnLst/>
              <a:rect r="r" b="b" t="t" l="l"/>
              <a:pathLst>
                <a:path h="523367" w="12984480">
                  <a:moveTo>
                    <a:pt x="0" y="0"/>
                  </a:moveTo>
                  <a:lnTo>
                    <a:pt x="12984480" y="0"/>
                  </a:lnTo>
                  <a:lnTo>
                    <a:pt x="12984480" y="523367"/>
                  </a:lnTo>
                  <a:lnTo>
                    <a:pt x="0" y="523367"/>
                  </a:lnTo>
                  <a:lnTo>
                    <a:pt x="0" y="0"/>
                  </a:lnTo>
                  <a:close/>
                </a:path>
              </a:pathLst>
            </a:custGeom>
            <a:blipFill>
              <a:blip r:embed="rId3"/>
              <a:stretch>
                <a:fillRect l="-15506" t="0" r="-15506" b="-12"/>
              </a:stretch>
            </a:blipFill>
          </p:spPr>
        </p:sp>
      </p:grpSp>
      <p:sp>
        <p:nvSpPr>
          <p:cNvPr name="TextBox 23" id="23"/>
          <p:cNvSpPr txBox="true"/>
          <p:nvPr/>
        </p:nvSpPr>
        <p:spPr>
          <a:xfrm rot="0">
            <a:off x="1572806" y="3589125"/>
            <a:ext cx="6918674" cy="5324742"/>
          </a:xfrm>
          <a:prstGeom prst="rect">
            <a:avLst/>
          </a:prstGeom>
        </p:spPr>
        <p:txBody>
          <a:bodyPr anchor="t" rtlCol="false" tIns="0" lIns="0" bIns="0" rIns="0">
            <a:spAutoFit/>
          </a:bodyPr>
          <a:lstStyle/>
          <a:p>
            <a:pPr algn="l" marL="502206" indent="-251103" lvl="1">
              <a:lnSpc>
                <a:spcPts val="2997"/>
              </a:lnSpc>
              <a:buFont typeface="Arial"/>
              <a:buChar char="•"/>
            </a:pPr>
            <a:r>
              <a:rPr lang="en-US" sz="2775">
                <a:solidFill>
                  <a:srgbClr val="FFFFFF"/>
                </a:solidFill>
                <a:latin typeface="Trebuchet MS"/>
                <a:ea typeface="Trebuchet MS"/>
                <a:cs typeface="Trebuchet MS"/>
                <a:sym typeface="Trebuchet MS"/>
              </a:rPr>
              <a:t>Assimilation aimed at reassuring Australian public</a:t>
            </a:r>
          </a:p>
          <a:p>
            <a:pPr algn="l" marL="502206" indent="-251103" lvl="1">
              <a:lnSpc>
                <a:spcPts val="2997"/>
              </a:lnSpc>
              <a:buFont typeface="Arial"/>
              <a:buChar char="•"/>
            </a:pPr>
            <a:r>
              <a:rPr lang="en-US" sz="2775">
                <a:solidFill>
                  <a:srgbClr val="FFFFFF"/>
                </a:solidFill>
                <a:latin typeface="Trebuchet MS"/>
                <a:ea typeface="Trebuchet MS"/>
                <a:cs typeface="Trebuchet MS"/>
                <a:sym typeface="Trebuchet MS"/>
              </a:rPr>
              <a:t>Paired with Good Neighbour Movement</a:t>
            </a:r>
          </a:p>
          <a:p>
            <a:pPr algn="l" marL="502206" indent="-251103" lvl="1">
              <a:lnSpc>
                <a:spcPts val="2997"/>
              </a:lnSpc>
              <a:buFont typeface="Arial"/>
              <a:buChar char="•"/>
            </a:pPr>
            <a:r>
              <a:rPr lang="en-US" sz="2775">
                <a:solidFill>
                  <a:srgbClr val="FFFFFF"/>
                </a:solidFill>
                <a:latin typeface="Trebuchet MS"/>
                <a:ea typeface="Trebuchet MS"/>
                <a:cs typeface="Trebuchet MS"/>
                <a:sym typeface="Trebuchet MS"/>
              </a:rPr>
              <a:t>‘Still too much anti-immigration and anti-alien sentiment to abandon the best weapon we have yet found to combat it’ Harold Holt</a:t>
            </a:r>
          </a:p>
          <a:p>
            <a:pPr algn="l" marL="502206" indent="-251103" lvl="1">
              <a:lnSpc>
                <a:spcPts val="2997"/>
              </a:lnSpc>
              <a:buFont typeface="Arial"/>
              <a:buChar char="•"/>
            </a:pPr>
            <a:r>
              <a:rPr lang="en-US" sz="2775">
                <a:solidFill>
                  <a:srgbClr val="FFFFFF"/>
                </a:solidFill>
                <a:latin typeface="Trebuchet MS"/>
                <a:ea typeface="Trebuchet MS"/>
                <a:cs typeface="Trebuchet MS"/>
                <a:sym typeface="Trebuchet MS"/>
              </a:rPr>
              <a:t>Economic prosperity crucial to success</a:t>
            </a:r>
          </a:p>
          <a:p>
            <a:pPr algn="l" marL="502206" indent="-251103" lvl="1">
              <a:lnSpc>
                <a:spcPts val="2997"/>
              </a:lnSpc>
              <a:buFont typeface="Arial"/>
              <a:buChar char="•"/>
            </a:pPr>
            <a:r>
              <a:rPr lang="en-US" sz="2775">
                <a:solidFill>
                  <a:srgbClr val="FFFFFF"/>
                </a:solidFill>
                <a:latin typeface="Trebuchet MS"/>
                <a:ea typeface="Trebuchet MS"/>
                <a:cs typeface="Trebuchet MS"/>
                <a:sym typeface="Trebuchet MS"/>
              </a:rPr>
              <a:t>Shift from Assimilation to Integration as climate of fear &amp; resentment dissipated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DAHFkF24D6Y</dc:identifier>
  <dcterms:modified xsi:type="dcterms:W3CDTF">2011-08-01T06:04:30Z</dcterms:modified>
  <cp:revision>1</cp:revision>
  <dc:title>Dimantling White Australia</dc:title>
</cp:coreProperties>
</file>