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19"/>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x="18288000" cy="10287000"/>
  <p:notesSz cx="6858000" cy="9144000"/>
  <p:embeddedFontLst>
    <p:embeddedFont>
      <p:font typeface="Trebuchet MS" charset="1" panose="020B0603020202020204"/>
      <p:regular r:id="rId22"/>
    </p:embeddedFont>
    <p:embeddedFont>
      <p:font typeface="Trebuchet MS Bold" charset="1" panose="020B0703020202020204"/>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notesMasters/notesMaster1.xml" Type="http://schemas.openxmlformats.org/officeDocument/2006/relationships/notesMaster"/><Relationship Id="rId2" Target="presProps.xml" Type="http://schemas.openxmlformats.org/officeDocument/2006/relationships/presProps"/><Relationship Id="rId20" Target="theme/theme2.xml" Type="http://schemas.openxmlformats.org/officeDocument/2006/relationships/theme"/><Relationship Id="rId21" Target="notesSlides/notesSlide1.xml" Type="http://schemas.openxmlformats.org/officeDocument/2006/relationships/notesSlide"/><Relationship Id="rId22" Target="fonts/font22.fntdata" Type="http://schemas.openxmlformats.org/officeDocument/2006/relationships/font"/><Relationship Id="rId23" Target="fonts/font23.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3.png" Type="http://schemas.openxmlformats.org/officeDocument/2006/relationships/image"/><Relationship Id="rId6" Target="../media/image4.png" Type="http://schemas.openxmlformats.org/officeDocument/2006/relationships/image"/><Relationship Id="rId7" Target="../media/image5.jpeg" Type="http://schemas.openxmlformats.org/officeDocument/2006/relationships/image"/><Relationship Id="rId8" Target="../media/image6.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15.png" Type="http://schemas.openxmlformats.org/officeDocument/2006/relationships/image"/><Relationship Id="rId6" Target="../media/image5.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5.jpeg" Type="http://schemas.openxmlformats.org/officeDocument/2006/relationships/image"/><Relationship Id="rId6" Target="../media/image16.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5.jpeg" Type="http://schemas.openxmlformats.org/officeDocument/2006/relationships/image"/><Relationship Id="rId6" Target="../media/image17.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5.jpeg" Type="http://schemas.openxmlformats.org/officeDocument/2006/relationships/image"/><Relationship Id="rId6" Target="../media/image18.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7.png" Type="http://schemas.openxmlformats.org/officeDocument/2006/relationships/image"/><Relationship Id="rId6" Target="../media/image5.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8.png" Type="http://schemas.openxmlformats.org/officeDocument/2006/relationships/image"/><Relationship Id="rId6" Target="../media/image5.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9.png" Type="http://schemas.openxmlformats.org/officeDocument/2006/relationships/image"/><Relationship Id="rId6" Target="../media/image5.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10.png" Type="http://schemas.openxmlformats.org/officeDocument/2006/relationships/image"/><Relationship Id="rId6" Target="../media/image5.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11.jpeg" Type="http://schemas.openxmlformats.org/officeDocument/2006/relationships/image"/><Relationship Id="rId6" Target="../media/image5.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5.jpeg" Type="http://schemas.openxmlformats.org/officeDocument/2006/relationships/image"/><Relationship Id="rId6" Target="../media/image12.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5.jpeg" Type="http://schemas.openxmlformats.org/officeDocument/2006/relationships/image"/><Relationship Id="rId6" Target="../media/image13.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14.jpeg" Type="http://schemas.openxmlformats.org/officeDocument/2006/relationships/image"/><Relationship Id="rId6" Target="../media/image5.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2FE9DF">
                <a:alpha val="100000"/>
              </a:srgbClr>
            </a:gs>
            <a:gs pos="50000">
              <a:srgbClr val="21ABC8">
                <a:alpha val="100000"/>
              </a:srgbClr>
            </a:gs>
            <a:gs pos="100000">
              <a:srgbClr val="0B2262">
                <a:alpha val="100000"/>
              </a:srgbClr>
            </a:gs>
          </a:gsLst>
          <a:lin ang="2520000"/>
        </a:gra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descr="hashOverlay-FullResolve.png"/>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3">
                <a:alphaModFix amt="9999"/>
              </a:blip>
              <a:stretch>
                <a:fillRect l="0" t="0" r="0" b="0"/>
              </a:stretch>
            </a:blipFill>
          </p:spPr>
        </p:sp>
      </p:grpSp>
      <p:grpSp>
        <p:nvGrpSpPr>
          <p:cNvPr name="Group 4" id="4"/>
          <p:cNvGrpSpPr/>
          <p:nvPr/>
        </p:nvGrpSpPr>
        <p:grpSpPr>
          <a:xfrm rot="0">
            <a:off x="1" y="6364281"/>
            <a:ext cx="13452129" cy="413909"/>
            <a:chOff x="0" y="0"/>
            <a:chExt cx="17936172" cy="551878"/>
          </a:xfrm>
        </p:grpSpPr>
        <p:sp>
          <p:nvSpPr>
            <p:cNvPr name="Freeform 5" id="5" descr="HD-ShadowLong.png"/>
            <p:cNvSpPr/>
            <p:nvPr/>
          </p:nvSpPr>
          <p:spPr>
            <a:xfrm flipH="false" flipV="false" rot="0">
              <a:off x="0" y="0"/>
              <a:ext cx="17936211" cy="551942"/>
            </a:xfrm>
            <a:custGeom>
              <a:avLst/>
              <a:gdLst/>
              <a:ahLst/>
              <a:cxnLst/>
              <a:rect r="r" b="b" t="t" l="l"/>
              <a:pathLst>
                <a:path h="551942" w="17936211">
                  <a:moveTo>
                    <a:pt x="0" y="0"/>
                  </a:moveTo>
                  <a:lnTo>
                    <a:pt x="17936211" y="0"/>
                  </a:lnTo>
                  <a:lnTo>
                    <a:pt x="17936211" y="551942"/>
                  </a:lnTo>
                  <a:lnTo>
                    <a:pt x="0" y="551942"/>
                  </a:lnTo>
                  <a:lnTo>
                    <a:pt x="0" y="0"/>
                  </a:lnTo>
                  <a:close/>
                </a:path>
              </a:pathLst>
            </a:custGeom>
            <a:blipFill>
              <a:blip r:embed="rId4"/>
              <a:stretch>
                <a:fillRect l="0" t="0" r="0" b="11"/>
              </a:stretch>
            </a:blipFill>
          </p:spPr>
        </p:sp>
      </p:grpSp>
      <p:grpSp>
        <p:nvGrpSpPr>
          <p:cNvPr name="Group 6" id="6"/>
          <p:cNvGrpSpPr/>
          <p:nvPr/>
        </p:nvGrpSpPr>
        <p:grpSpPr>
          <a:xfrm rot="0">
            <a:off x="13667575" y="6365767"/>
            <a:ext cx="4615663" cy="415414"/>
            <a:chOff x="0" y="0"/>
            <a:chExt cx="6154217" cy="553885"/>
          </a:xfrm>
        </p:grpSpPr>
        <p:sp>
          <p:nvSpPr>
            <p:cNvPr name="Freeform 7" id="7" descr="HD-ShadowShort.png"/>
            <p:cNvSpPr/>
            <p:nvPr/>
          </p:nvSpPr>
          <p:spPr>
            <a:xfrm flipH="false" flipV="false" rot="0">
              <a:off x="0" y="0"/>
              <a:ext cx="6154166" cy="553847"/>
            </a:xfrm>
            <a:custGeom>
              <a:avLst/>
              <a:gdLst/>
              <a:ahLst/>
              <a:cxnLst/>
              <a:rect r="r" b="b" t="t" l="l"/>
              <a:pathLst>
                <a:path h="553847" w="6154166">
                  <a:moveTo>
                    <a:pt x="0" y="0"/>
                  </a:moveTo>
                  <a:lnTo>
                    <a:pt x="6154166" y="0"/>
                  </a:lnTo>
                  <a:lnTo>
                    <a:pt x="6154166" y="553847"/>
                  </a:lnTo>
                  <a:lnTo>
                    <a:pt x="0" y="553847"/>
                  </a:lnTo>
                  <a:lnTo>
                    <a:pt x="0" y="0"/>
                  </a:lnTo>
                  <a:close/>
                </a:path>
              </a:pathLst>
            </a:custGeom>
            <a:blipFill>
              <a:blip r:embed="rId5"/>
              <a:stretch>
                <a:fillRect l="0" t="0" r="0" b="-6"/>
              </a:stretch>
            </a:blipFill>
          </p:spPr>
        </p:sp>
      </p:grpSp>
      <p:grpSp>
        <p:nvGrpSpPr>
          <p:cNvPr name="Group 8" id="8"/>
          <p:cNvGrpSpPr/>
          <p:nvPr/>
        </p:nvGrpSpPr>
        <p:grpSpPr>
          <a:xfrm rot="0">
            <a:off x="0" y="3885114"/>
            <a:ext cx="13452129" cy="2490502"/>
            <a:chOff x="0" y="0"/>
            <a:chExt cx="17936172" cy="3320669"/>
          </a:xfrm>
        </p:grpSpPr>
        <p:sp>
          <p:nvSpPr>
            <p:cNvPr name="Freeform 9" id="9"/>
            <p:cNvSpPr/>
            <p:nvPr/>
          </p:nvSpPr>
          <p:spPr>
            <a:xfrm flipH="false" flipV="false" rot="0">
              <a:off x="0" y="0"/>
              <a:ext cx="17936211" cy="3320669"/>
            </a:xfrm>
            <a:custGeom>
              <a:avLst/>
              <a:gdLst/>
              <a:ahLst/>
              <a:cxnLst/>
              <a:rect r="r" b="b" t="t" l="l"/>
              <a:pathLst>
                <a:path h="3320669" w="17936211">
                  <a:moveTo>
                    <a:pt x="0" y="0"/>
                  </a:moveTo>
                  <a:lnTo>
                    <a:pt x="17936211" y="0"/>
                  </a:lnTo>
                  <a:lnTo>
                    <a:pt x="17936211" y="3320669"/>
                  </a:lnTo>
                  <a:lnTo>
                    <a:pt x="0" y="3320669"/>
                  </a:lnTo>
                  <a:close/>
                </a:path>
              </a:pathLst>
            </a:custGeom>
            <a:solidFill>
              <a:srgbClr val="262626"/>
            </a:solidFill>
          </p:spPr>
        </p:sp>
      </p:grpSp>
      <p:grpSp>
        <p:nvGrpSpPr>
          <p:cNvPr name="Group 10" id="10"/>
          <p:cNvGrpSpPr/>
          <p:nvPr/>
        </p:nvGrpSpPr>
        <p:grpSpPr>
          <a:xfrm rot="0">
            <a:off x="13667575" y="3885114"/>
            <a:ext cx="4615663" cy="2490502"/>
            <a:chOff x="0" y="0"/>
            <a:chExt cx="6154217" cy="3320669"/>
          </a:xfrm>
        </p:grpSpPr>
        <p:sp>
          <p:nvSpPr>
            <p:cNvPr name="Freeform 11" id="11"/>
            <p:cNvSpPr/>
            <p:nvPr/>
          </p:nvSpPr>
          <p:spPr>
            <a:xfrm flipH="false" flipV="false" rot="0">
              <a:off x="0" y="0"/>
              <a:ext cx="6154166" cy="3320669"/>
            </a:xfrm>
            <a:custGeom>
              <a:avLst/>
              <a:gdLst/>
              <a:ahLst/>
              <a:cxnLst/>
              <a:rect r="r" b="b" t="t" l="l"/>
              <a:pathLst>
                <a:path h="3320669" w="6154166">
                  <a:moveTo>
                    <a:pt x="0" y="0"/>
                  </a:moveTo>
                  <a:lnTo>
                    <a:pt x="6154166" y="0"/>
                  </a:lnTo>
                  <a:lnTo>
                    <a:pt x="6154166" y="3320669"/>
                  </a:lnTo>
                  <a:lnTo>
                    <a:pt x="0" y="3320669"/>
                  </a:lnTo>
                  <a:close/>
                </a:path>
              </a:pathLst>
            </a:custGeom>
            <a:solidFill>
              <a:srgbClr val="39CDE7"/>
            </a:solidFill>
          </p:spPr>
        </p:sp>
      </p:grpSp>
      <p:grpSp>
        <p:nvGrpSpPr>
          <p:cNvPr name="Group 12" id="12"/>
          <p:cNvGrpSpPr/>
          <p:nvPr/>
        </p:nvGrpSpPr>
        <p:grpSpPr>
          <a:xfrm rot="0">
            <a:off x="0" y="-12306"/>
            <a:ext cx="18288000" cy="10287000"/>
            <a:chOff x="0" y="0"/>
            <a:chExt cx="24384000" cy="13716000"/>
          </a:xfrm>
        </p:grpSpPr>
        <p:sp>
          <p:nvSpPr>
            <p:cNvPr name="Freeform 13" id="1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3">
                <a:alphaModFix amt="9999"/>
              </a:blip>
              <a:stretch>
                <a:fillRect l="0" t="0" r="0" b="0"/>
              </a:stretch>
            </a:blipFill>
          </p:spPr>
        </p:sp>
      </p:grpSp>
      <p:grpSp>
        <p:nvGrpSpPr>
          <p:cNvPr name="Group 14" id="14"/>
          <p:cNvGrpSpPr/>
          <p:nvPr/>
        </p:nvGrpSpPr>
        <p:grpSpPr>
          <a:xfrm rot="0">
            <a:off x="6966795" y="0"/>
            <a:ext cx="11329416" cy="10287000"/>
            <a:chOff x="0" y="0"/>
            <a:chExt cx="15105888" cy="13716000"/>
          </a:xfrm>
        </p:grpSpPr>
        <p:sp>
          <p:nvSpPr>
            <p:cNvPr name="Freeform 15" id="15"/>
            <p:cNvSpPr/>
            <p:nvPr/>
          </p:nvSpPr>
          <p:spPr>
            <a:xfrm flipH="false" flipV="false" rot="0">
              <a:off x="0" y="0"/>
              <a:ext cx="15105887" cy="13716000"/>
            </a:xfrm>
            <a:custGeom>
              <a:avLst/>
              <a:gdLst/>
              <a:ahLst/>
              <a:cxnLst/>
              <a:rect r="r" b="b" t="t" l="l"/>
              <a:pathLst>
                <a:path h="13716000" w="15105887">
                  <a:moveTo>
                    <a:pt x="0" y="0"/>
                  </a:moveTo>
                  <a:lnTo>
                    <a:pt x="15105887" y="0"/>
                  </a:lnTo>
                  <a:lnTo>
                    <a:pt x="15105887" y="13716000"/>
                  </a:lnTo>
                  <a:lnTo>
                    <a:pt x="0" y="13716000"/>
                  </a:lnTo>
                  <a:close/>
                </a:path>
              </a:pathLst>
            </a:custGeom>
            <a:solidFill>
              <a:srgbClr val="39CDE7"/>
            </a:solidFill>
          </p:spPr>
        </p:sp>
      </p:grpSp>
      <p:grpSp>
        <p:nvGrpSpPr>
          <p:cNvPr name="Group 16" id="16"/>
          <p:cNvGrpSpPr/>
          <p:nvPr/>
        </p:nvGrpSpPr>
        <p:grpSpPr>
          <a:xfrm rot="0">
            <a:off x="1" y="7509072"/>
            <a:ext cx="7447788" cy="216075"/>
            <a:chOff x="0" y="0"/>
            <a:chExt cx="9930384" cy="288100"/>
          </a:xfrm>
        </p:grpSpPr>
        <p:sp>
          <p:nvSpPr>
            <p:cNvPr name="Freeform 17" id="17"/>
            <p:cNvSpPr/>
            <p:nvPr/>
          </p:nvSpPr>
          <p:spPr>
            <a:xfrm flipH="false" flipV="false" rot="0">
              <a:off x="0" y="0"/>
              <a:ext cx="9930384" cy="288036"/>
            </a:xfrm>
            <a:custGeom>
              <a:avLst/>
              <a:gdLst/>
              <a:ahLst/>
              <a:cxnLst/>
              <a:rect r="r" b="b" t="t" l="l"/>
              <a:pathLst>
                <a:path h="288036" w="9930384">
                  <a:moveTo>
                    <a:pt x="0" y="0"/>
                  </a:moveTo>
                  <a:lnTo>
                    <a:pt x="9930384" y="0"/>
                  </a:lnTo>
                  <a:lnTo>
                    <a:pt x="9930384" y="288036"/>
                  </a:lnTo>
                  <a:lnTo>
                    <a:pt x="0" y="288036"/>
                  </a:lnTo>
                  <a:lnTo>
                    <a:pt x="0" y="0"/>
                  </a:lnTo>
                  <a:close/>
                </a:path>
              </a:pathLst>
            </a:custGeom>
            <a:blipFill>
              <a:blip r:embed="rId6"/>
              <a:stretch>
                <a:fillRect l="0" t="-436" r="0" b="-454"/>
              </a:stretch>
            </a:blipFill>
          </p:spPr>
        </p:sp>
      </p:grpSp>
      <p:grpSp>
        <p:nvGrpSpPr>
          <p:cNvPr name="Group 18" id="18"/>
          <p:cNvGrpSpPr/>
          <p:nvPr/>
        </p:nvGrpSpPr>
        <p:grpSpPr>
          <a:xfrm rot="0">
            <a:off x="6957270" y="-21841"/>
            <a:ext cx="11335493" cy="10306050"/>
            <a:chOff x="0" y="0"/>
            <a:chExt cx="15113991" cy="13741400"/>
          </a:xfrm>
        </p:grpSpPr>
        <p:sp>
          <p:nvSpPr>
            <p:cNvPr name="Freeform 19" id="19"/>
            <p:cNvSpPr/>
            <p:nvPr/>
          </p:nvSpPr>
          <p:spPr>
            <a:xfrm flipH="false" flipV="false" rot="0">
              <a:off x="12700" y="12700"/>
              <a:ext cx="15088615" cy="13716000"/>
            </a:xfrm>
            <a:custGeom>
              <a:avLst/>
              <a:gdLst/>
              <a:ahLst/>
              <a:cxnLst/>
              <a:rect r="r" b="b" t="t" l="l"/>
              <a:pathLst>
                <a:path h="13716000" w="15088615">
                  <a:moveTo>
                    <a:pt x="0" y="0"/>
                  </a:moveTo>
                  <a:lnTo>
                    <a:pt x="15088615" y="0"/>
                  </a:lnTo>
                  <a:lnTo>
                    <a:pt x="15088615" y="13716000"/>
                  </a:lnTo>
                  <a:lnTo>
                    <a:pt x="0" y="13716000"/>
                  </a:lnTo>
                  <a:close/>
                </a:path>
              </a:pathLst>
            </a:custGeom>
            <a:solidFill>
              <a:srgbClr val="1F8094"/>
            </a:solidFill>
          </p:spPr>
        </p:sp>
        <p:sp>
          <p:nvSpPr>
            <p:cNvPr name="Freeform 20" id="20"/>
            <p:cNvSpPr/>
            <p:nvPr/>
          </p:nvSpPr>
          <p:spPr>
            <a:xfrm flipH="false" flipV="false" rot="0">
              <a:off x="0" y="0"/>
              <a:ext cx="15114015" cy="13741400"/>
            </a:xfrm>
            <a:custGeom>
              <a:avLst/>
              <a:gdLst/>
              <a:ahLst/>
              <a:cxnLst/>
              <a:rect r="r" b="b" t="t" l="l"/>
              <a:pathLst>
                <a:path h="13741400" w="15114015">
                  <a:moveTo>
                    <a:pt x="12700" y="0"/>
                  </a:moveTo>
                  <a:lnTo>
                    <a:pt x="15101315" y="0"/>
                  </a:lnTo>
                  <a:cubicBezTo>
                    <a:pt x="15108301" y="0"/>
                    <a:pt x="15114015" y="5715"/>
                    <a:pt x="15114015" y="12700"/>
                  </a:cubicBezTo>
                  <a:lnTo>
                    <a:pt x="15114015" y="13728700"/>
                  </a:lnTo>
                  <a:cubicBezTo>
                    <a:pt x="15114015" y="13735686"/>
                    <a:pt x="15108301" y="13741400"/>
                    <a:pt x="15101315" y="13741400"/>
                  </a:cubicBezTo>
                  <a:lnTo>
                    <a:pt x="12700" y="13741400"/>
                  </a:lnTo>
                  <a:cubicBezTo>
                    <a:pt x="5715" y="13741400"/>
                    <a:pt x="0" y="13735686"/>
                    <a:pt x="0" y="13728700"/>
                  </a:cubicBezTo>
                  <a:lnTo>
                    <a:pt x="0" y="12700"/>
                  </a:lnTo>
                  <a:cubicBezTo>
                    <a:pt x="0" y="5715"/>
                    <a:pt x="5715" y="0"/>
                    <a:pt x="12700" y="0"/>
                  </a:cubicBezTo>
                  <a:moveTo>
                    <a:pt x="12700" y="25400"/>
                  </a:moveTo>
                  <a:lnTo>
                    <a:pt x="12700" y="12700"/>
                  </a:lnTo>
                  <a:lnTo>
                    <a:pt x="25400" y="12700"/>
                  </a:lnTo>
                  <a:lnTo>
                    <a:pt x="25400" y="13728700"/>
                  </a:lnTo>
                  <a:lnTo>
                    <a:pt x="12700" y="13728700"/>
                  </a:lnTo>
                  <a:lnTo>
                    <a:pt x="12700" y="13716000"/>
                  </a:lnTo>
                  <a:lnTo>
                    <a:pt x="15101315" y="13716000"/>
                  </a:lnTo>
                  <a:lnTo>
                    <a:pt x="15101315" y="13728700"/>
                  </a:lnTo>
                  <a:lnTo>
                    <a:pt x="15088615" y="13728700"/>
                  </a:lnTo>
                  <a:lnTo>
                    <a:pt x="15088615" y="12700"/>
                  </a:lnTo>
                  <a:lnTo>
                    <a:pt x="15101315" y="12700"/>
                  </a:lnTo>
                  <a:lnTo>
                    <a:pt x="15101315" y="25400"/>
                  </a:lnTo>
                  <a:lnTo>
                    <a:pt x="12700" y="25400"/>
                  </a:lnTo>
                  <a:close/>
                </a:path>
              </a:pathLst>
            </a:custGeom>
            <a:solidFill>
              <a:srgbClr val="2796AA"/>
            </a:solidFill>
          </p:spPr>
        </p:sp>
      </p:grpSp>
      <p:grpSp>
        <p:nvGrpSpPr>
          <p:cNvPr name="Group 21" id="21"/>
          <p:cNvGrpSpPr/>
          <p:nvPr/>
        </p:nvGrpSpPr>
        <p:grpSpPr>
          <a:xfrm rot="0">
            <a:off x="-19050" y="2758145"/>
            <a:ext cx="7446855" cy="4770711"/>
            <a:chOff x="0" y="0"/>
            <a:chExt cx="9929139" cy="6360947"/>
          </a:xfrm>
        </p:grpSpPr>
        <p:sp>
          <p:nvSpPr>
            <p:cNvPr name="Freeform 22" id="22"/>
            <p:cNvSpPr/>
            <p:nvPr/>
          </p:nvSpPr>
          <p:spPr>
            <a:xfrm flipH="false" flipV="false" rot="0">
              <a:off x="0" y="0"/>
              <a:ext cx="9929114" cy="6360922"/>
            </a:xfrm>
            <a:custGeom>
              <a:avLst/>
              <a:gdLst/>
              <a:ahLst/>
              <a:cxnLst/>
              <a:rect r="r" b="b" t="t" l="l"/>
              <a:pathLst>
                <a:path h="6360922" w="9929114">
                  <a:moveTo>
                    <a:pt x="0" y="0"/>
                  </a:moveTo>
                  <a:lnTo>
                    <a:pt x="9929114" y="0"/>
                  </a:lnTo>
                  <a:lnTo>
                    <a:pt x="9929114" y="6360922"/>
                  </a:lnTo>
                  <a:lnTo>
                    <a:pt x="0" y="6360922"/>
                  </a:lnTo>
                  <a:close/>
                </a:path>
              </a:pathLst>
            </a:custGeom>
            <a:solidFill>
              <a:srgbClr val="262626"/>
            </a:solidFill>
          </p:spPr>
        </p:sp>
      </p:grpSp>
      <p:grpSp>
        <p:nvGrpSpPr>
          <p:cNvPr name="Group 23" id="23"/>
          <p:cNvGrpSpPr/>
          <p:nvPr/>
        </p:nvGrpSpPr>
        <p:grpSpPr>
          <a:xfrm rot="0">
            <a:off x="1020480" y="3015148"/>
            <a:ext cx="5608920" cy="3991708"/>
            <a:chOff x="0" y="0"/>
            <a:chExt cx="7478560" cy="5322278"/>
          </a:xfrm>
        </p:grpSpPr>
        <p:sp>
          <p:nvSpPr>
            <p:cNvPr name="Freeform 24" id="24"/>
            <p:cNvSpPr/>
            <p:nvPr/>
          </p:nvSpPr>
          <p:spPr>
            <a:xfrm flipH="false" flipV="false" rot="0">
              <a:off x="0" y="0"/>
              <a:ext cx="7478556" cy="5322276"/>
            </a:xfrm>
            <a:custGeom>
              <a:avLst/>
              <a:gdLst/>
              <a:ahLst/>
              <a:cxnLst/>
              <a:rect r="r" b="b" t="t" l="l"/>
              <a:pathLst>
                <a:path h="5322276" w="7478556">
                  <a:moveTo>
                    <a:pt x="0" y="0"/>
                  </a:moveTo>
                  <a:lnTo>
                    <a:pt x="7478556" y="0"/>
                  </a:lnTo>
                  <a:lnTo>
                    <a:pt x="7478556" y="5322276"/>
                  </a:lnTo>
                  <a:lnTo>
                    <a:pt x="0" y="5322276"/>
                  </a:lnTo>
                  <a:close/>
                </a:path>
              </a:pathLst>
            </a:custGeom>
            <a:blipFill>
              <a:blip r:embed="rId7">
                <a:alphaModFix amt="0"/>
              </a:blip>
              <a:stretch>
                <a:fillRect l="-41310" t="0" r="-41310" b="0"/>
              </a:stretch>
            </a:blipFill>
          </p:spPr>
        </p:sp>
        <p:sp>
          <p:nvSpPr>
            <p:cNvPr name="TextBox 25" id="25"/>
            <p:cNvSpPr txBox="true"/>
            <p:nvPr/>
          </p:nvSpPr>
          <p:spPr>
            <a:xfrm>
              <a:off x="0" y="38100"/>
              <a:ext cx="7478560" cy="5284178"/>
            </a:xfrm>
            <a:prstGeom prst="rect">
              <a:avLst/>
            </a:prstGeom>
          </p:spPr>
          <p:txBody>
            <a:bodyPr anchor="b" rtlCol="false" tIns="0" lIns="0" bIns="0" rIns="0"/>
            <a:lstStyle/>
            <a:p>
              <a:pPr algn="r">
                <a:lnSpc>
                  <a:spcPts val="5508"/>
                </a:lnSpc>
              </a:pPr>
              <a:r>
                <a:rPr lang="en-US" sz="5100">
                  <a:solidFill>
                    <a:srgbClr val="FFFFFF"/>
                  </a:solidFill>
                  <a:latin typeface="Trebuchet MS"/>
                  <a:ea typeface="Trebuchet MS"/>
                  <a:cs typeface="Trebuchet MS"/>
                  <a:sym typeface="Trebuchet MS"/>
                </a:rPr>
                <a:t>More Than Dominoes: Cold-War Strategic Defence Before Vietnam</a:t>
              </a:r>
            </a:p>
          </p:txBody>
        </p:sp>
      </p:grpSp>
      <p:sp>
        <p:nvSpPr>
          <p:cNvPr name="TextBox 26" id="26"/>
          <p:cNvSpPr txBox="true"/>
          <p:nvPr/>
        </p:nvSpPr>
        <p:spPr>
          <a:xfrm rot="0">
            <a:off x="1111920" y="8045215"/>
            <a:ext cx="5426040" cy="1554918"/>
          </a:xfrm>
          <a:prstGeom prst="rect">
            <a:avLst/>
          </a:prstGeom>
        </p:spPr>
        <p:txBody>
          <a:bodyPr anchor="t" rtlCol="false" tIns="0" lIns="0" bIns="0" rIns="0">
            <a:spAutoFit/>
          </a:bodyPr>
          <a:lstStyle/>
          <a:p>
            <a:pPr algn="r">
              <a:lnSpc>
                <a:spcPts val="3240"/>
              </a:lnSpc>
            </a:pPr>
            <a:r>
              <a:rPr lang="en-US" sz="3000">
                <a:solidFill>
                  <a:srgbClr val="FFFFFF"/>
                </a:solidFill>
                <a:latin typeface="Trebuchet MS"/>
                <a:ea typeface="Trebuchet MS"/>
                <a:cs typeface="Trebuchet MS"/>
                <a:sym typeface="Trebuchet MS"/>
              </a:rPr>
              <a:t>Dr Zachary Gorman, Academic Coordinator at the Robert Menzies Institute</a:t>
            </a:r>
          </a:p>
        </p:txBody>
      </p:sp>
      <p:grpSp>
        <p:nvGrpSpPr>
          <p:cNvPr name="Group 27" id="27"/>
          <p:cNvGrpSpPr/>
          <p:nvPr/>
        </p:nvGrpSpPr>
        <p:grpSpPr>
          <a:xfrm rot="0">
            <a:off x="8516322" y="2059067"/>
            <a:ext cx="8344691" cy="5903862"/>
            <a:chOff x="0" y="0"/>
            <a:chExt cx="11126254" cy="7871816"/>
          </a:xfrm>
        </p:grpSpPr>
        <p:sp>
          <p:nvSpPr>
            <p:cNvPr name="Freeform 28" id="28" descr="A picture containing text  Description automatically generated"/>
            <p:cNvSpPr/>
            <p:nvPr/>
          </p:nvSpPr>
          <p:spPr>
            <a:xfrm flipH="false" flipV="false" rot="0">
              <a:off x="0" y="0"/>
              <a:ext cx="11126216" cy="7871841"/>
            </a:xfrm>
            <a:custGeom>
              <a:avLst/>
              <a:gdLst/>
              <a:ahLst/>
              <a:cxnLst/>
              <a:rect r="r" b="b" t="t" l="l"/>
              <a:pathLst>
                <a:path h="7871841" w="11126216">
                  <a:moveTo>
                    <a:pt x="0" y="0"/>
                  </a:moveTo>
                  <a:lnTo>
                    <a:pt x="11126216" y="0"/>
                  </a:lnTo>
                  <a:lnTo>
                    <a:pt x="11126216" y="7871841"/>
                  </a:lnTo>
                  <a:lnTo>
                    <a:pt x="0" y="7871841"/>
                  </a:lnTo>
                  <a:lnTo>
                    <a:pt x="0" y="0"/>
                  </a:lnTo>
                  <a:close/>
                </a:path>
              </a:pathLst>
            </a:custGeom>
            <a:blipFill>
              <a:blip r:embed="rId8"/>
              <a:stretch>
                <a:fillRect l="0" t="-23" r="0" b="-23"/>
              </a:stretch>
            </a:blipFill>
          </p:spPr>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2FE9DF">
                <a:alpha val="100000"/>
              </a:srgbClr>
            </a:gs>
            <a:gs pos="50000">
              <a:srgbClr val="21ABC8">
                <a:alpha val="100000"/>
              </a:srgbClr>
            </a:gs>
            <a:gs pos="100000">
              <a:srgbClr val="0B2262">
                <a:alpha val="100000"/>
              </a:srgbClr>
            </a:gs>
          </a:gsLst>
          <a:lin ang="2520000"/>
        </a:gra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descr="hashOverlay-FullResolve.png"/>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alphaModFix amt="9999"/>
              </a:blip>
              <a:stretch>
                <a:fillRect l="0" t="0" r="0" b="0"/>
              </a:stretch>
            </a:blipFill>
          </p:spPr>
        </p:sp>
      </p:grpSp>
      <p:grpSp>
        <p:nvGrpSpPr>
          <p:cNvPr name="Group 4" id="4"/>
          <p:cNvGrpSpPr/>
          <p:nvPr/>
        </p:nvGrpSpPr>
        <p:grpSpPr>
          <a:xfrm rot="0">
            <a:off x="1" y="2955360"/>
            <a:ext cx="15656719" cy="481746"/>
            <a:chOff x="0" y="0"/>
            <a:chExt cx="20875625" cy="642328"/>
          </a:xfrm>
        </p:grpSpPr>
        <p:sp>
          <p:nvSpPr>
            <p:cNvPr name="Freeform 5" id="5" descr="HD-ShadowLong.png"/>
            <p:cNvSpPr/>
            <p:nvPr/>
          </p:nvSpPr>
          <p:spPr>
            <a:xfrm flipH="false" flipV="false" rot="0">
              <a:off x="0" y="0"/>
              <a:ext cx="20875625" cy="642366"/>
            </a:xfrm>
            <a:custGeom>
              <a:avLst/>
              <a:gdLst/>
              <a:ahLst/>
              <a:cxnLst/>
              <a:rect r="r" b="b" t="t" l="l"/>
              <a:pathLst>
                <a:path h="642366" w="20875625">
                  <a:moveTo>
                    <a:pt x="0" y="0"/>
                  </a:moveTo>
                  <a:lnTo>
                    <a:pt x="20875625" y="0"/>
                  </a:lnTo>
                  <a:lnTo>
                    <a:pt x="20875625" y="642366"/>
                  </a:lnTo>
                  <a:lnTo>
                    <a:pt x="0" y="642366"/>
                  </a:lnTo>
                  <a:lnTo>
                    <a:pt x="0" y="0"/>
                  </a:lnTo>
                  <a:close/>
                </a:path>
              </a:pathLst>
            </a:custGeom>
            <a:blipFill>
              <a:blip r:embed="rId3"/>
              <a:stretch>
                <a:fillRect l="0" t="0" r="0" b="5"/>
              </a:stretch>
            </a:blipFill>
          </p:spPr>
        </p:sp>
      </p:grpSp>
      <p:grpSp>
        <p:nvGrpSpPr>
          <p:cNvPr name="Group 6" id="6"/>
          <p:cNvGrpSpPr/>
          <p:nvPr/>
        </p:nvGrpSpPr>
        <p:grpSpPr>
          <a:xfrm rot="0">
            <a:off x="15878737" y="2956855"/>
            <a:ext cx="2404491" cy="216408"/>
            <a:chOff x="0" y="0"/>
            <a:chExt cx="3205988" cy="288544"/>
          </a:xfrm>
        </p:grpSpPr>
        <p:sp>
          <p:nvSpPr>
            <p:cNvPr name="Freeform 7" id="7" descr="HD-ShadowShort.png"/>
            <p:cNvSpPr/>
            <p:nvPr/>
          </p:nvSpPr>
          <p:spPr>
            <a:xfrm flipH="false" flipV="false" rot="0">
              <a:off x="0" y="0"/>
              <a:ext cx="3205988" cy="288544"/>
            </a:xfrm>
            <a:custGeom>
              <a:avLst/>
              <a:gdLst/>
              <a:ahLst/>
              <a:cxnLst/>
              <a:rect r="r" b="b" t="t" l="l"/>
              <a:pathLst>
                <a:path h="288544" w="3205988">
                  <a:moveTo>
                    <a:pt x="0" y="0"/>
                  </a:moveTo>
                  <a:lnTo>
                    <a:pt x="3205988" y="0"/>
                  </a:lnTo>
                  <a:lnTo>
                    <a:pt x="3205988" y="288544"/>
                  </a:lnTo>
                  <a:lnTo>
                    <a:pt x="0" y="288544"/>
                  </a:lnTo>
                  <a:lnTo>
                    <a:pt x="0" y="0"/>
                  </a:lnTo>
                  <a:close/>
                </a:path>
              </a:pathLst>
            </a:custGeom>
            <a:blipFill>
              <a:blip r:embed="rId4"/>
              <a:stretch>
                <a:fillRect l="0" t="0" r="0" b="0"/>
              </a:stretch>
            </a:blipFill>
          </p:spPr>
        </p:sp>
      </p:grpSp>
      <p:grpSp>
        <p:nvGrpSpPr>
          <p:cNvPr name="Group 8" id="8"/>
          <p:cNvGrpSpPr/>
          <p:nvPr/>
        </p:nvGrpSpPr>
        <p:grpSpPr>
          <a:xfrm rot="0">
            <a:off x="0" y="914400"/>
            <a:ext cx="15656719" cy="2052295"/>
            <a:chOff x="0" y="0"/>
            <a:chExt cx="20875625" cy="2736393"/>
          </a:xfrm>
        </p:grpSpPr>
        <p:sp>
          <p:nvSpPr>
            <p:cNvPr name="Freeform 9" id="9"/>
            <p:cNvSpPr/>
            <p:nvPr/>
          </p:nvSpPr>
          <p:spPr>
            <a:xfrm flipH="false" flipV="false" rot="0">
              <a:off x="0" y="0"/>
              <a:ext cx="20875625" cy="2736342"/>
            </a:xfrm>
            <a:custGeom>
              <a:avLst/>
              <a:gdLst/>
              <a:ahLst/>
              <a:cxnLst/>
              <a:rect r="r" b="b" t="t" l="l"/>
              <a:pathLst>
                <a:path h="2736342" w="20875625">
                  <a:moveTo>
                    <a:pt x="0" y="0"/>
                  </a:moveTo>
                  <a:lnTo>
                    <a:pt x="20875625" y="0"/>
                  </a:lnTo>
                  <a:lnTo>
                    <a:pt x="20875625" y="2736342"/>
                  </a:lnTo>
                  <a:lnTo>
                    <a:pt x="0" y="2736342"/>
                  </a:lnTo>
                  <a:close/>
                </a:path>
              </a:pathLst>
            </a:custGeom>
            <a:solidFill>
              <a:srgbClr val="262626"/>
            </a:solidFill>
          </p:spPr>
        </p:sp>
      </p:grpSp>
      <p:grpSp>
        <p:nvGrpSpPr>
          <p:cNvPr name="Group 10" id="10"/>
          <p:cNvGrpSpPr/>
          <p:nvPr/>
        </p:nvGrpSpPr>
        <p:grpSpPr>
          <a:xfrm rot="0">
            <a:off x="15878737" y="914400"/>
            <a:ext cx="2404491" cy="2052295"/>
            <a:chOff x="0" y="0"/>
            <a:chExt cx="3205988" cy="2736393"/>
          </a:xfrm>
        </p:grpSpPr>
        <p:sp>
          <p:nvSpPr>
            <p:cNvPr name="Freeform 11" id="11"/>
            <p:cNvSpPr/>
            <p:nvPr/>
          </p:nvSpPr>
          <p:spPr>
            <a:xfrm flipH="false" flipV="false" rot="0">
              <a:off x="0" y="0"/>
              <a:ext cx="3205988" cy="2736342"/>
            </a:xfrm>
            <a:custGeom>
              <a:avLst/>
              <a:gdLst/>
              <a:ahLst/>
              <a:cxnLst/>
              <a:rect r="r" b="b" t="t" l="l"/>
              <a:pathLst>
                <a:path h="2736342" w="3205988">
                  <a:moveTo>
                    <a:pt x="0" y="0"/>
                  </a:moveTo>
                  <a:lnTo>
                    <a:pt x="3205988" y="0"/>
                  </a:lnTo>
                  <a:lnTo>
                    <a:pt x="3205988" y="2736342"/>
                  </a:lnTo>
                  <a:lnTo>
                    <a:pt x="0" y="2736342"/>
                  </a:lnTo>
                  <a:close/>
                </a:path>
              </a:pathLst>
            </a:custGeom>
            <a:solidFill>
              <a:srgbClr val="39CDE7"/>
            </a:solidFill>
          </p:spPr>
        </p:sp>
      </p:grpSp>
      <p:grpSp>
        <p:nvGrpSpPr>
          <p:cNvPr name="Group 12" id="12"/>
          <p:cNvGrpSpPr/>
          <p:nvPr/>
        </p:nvGrpSpPr>
        <p:grpSpPr>
          <a:xfrm rot="0">
            <a:off x="-4762" y="0"/>
            <a:ext cx="18288000" cy="10287000"/>
            <a:chOff x="0" y="0"/>
            <a:chExt cx="24384000" cy="13716000"/>
          </a:xfrm>
        </p:grpSpPr>
        <p:sp>
          <p:nvSpPr>
            <p:cNvPr name="Freeform 13" id="1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alphaModFix amt="9999"/>
              </a:blip>
              <a:stretch>
                <a:fillRect l="0" t="0" r="0" b="0"/>
              </a:stretch>
            </a:blipFill>
          </p:spPr>
        </p:sp>
      </p:grpSp>
      <p:grpSp>
        <p:nvGrpSpPr>
          <p:cNvPr name="Group 14" id="14"/>
          <p:cNvGrpSpPr/>
          <p:nvPr/>
        </p:nvGrpSpPr>
        <p:grpSpPr>
          <a:xfrm rot="0">
            <a:off x="9144000" y="19"/>
            <a:ext cx="9139238" cy="10284466"/>
            <a:chOff x="0" y="0"/>
            <a:chExt cx="12185650" cy="13712622"/>
          </a:xfrm>
        </p:grpSpPr>
        <p:sp>
          <p:nvSpPr>
            <p:cNvPr name="Freeform 15" id="15"/>
            <p:cNvSpPr/>
            <p:nvPr/>
          </p:nvSpPr>
          <p:spPr>
            <a:xfrm flipH="false" flipV="false" rot="0">
              <a:off x="0" y="0"/>
              <a:ext cx="12185650" cy="13712571"/>
            </a:xfrm>
            <a:custGeom>
              <a:avLst/>
              <a:gdLst/>
              <a:ahLst/>
              <a:cxnLst/>
              <a:rect r="r" b="b" t="t" l="l"/>
              <a:pathLst>
                <a:path h="13712571" w="12185650">
                  <a:moveTo>
                    <a:pt x="0" y="0"/>
                  </a:moveTo>
                  <a:lnTo>
                    <a:pt x="12185650" y="0"/>
                  </a:lnTo>
                  <a:lnTo>
                    <a:pt x="12185650" y="13712571"/>
                  </a:lnTo>
                  <a:lnTo>
                    <a:pt x="0" y="13712571"/>
                  </a:lnTo>
                  <a:lnTo>
                    <a:pt x="0" y="0"/>
                  </a:lnTo>
                  <a:close/>
                </a:path>
              </a:pathLst>
            </a:custGeom>
            <a:blipFill>
              <a:blip r:embed="rId5"/>
              <a:stretch>
                <a:fillRect l="-21428" t="0" r="-47433" b="0"/>
              </a:stretch>
            </a:blipFill>
          </p:spPr>
        </p:sp>
      </p:grpSp>
      <p:grpSp>
        <p:nvGrpSpPr>
          <p:cNvPr name="Group 16" id="16"/>
          <p:cNvGrpSpPr/>
          <p:nvPr/>
        </p:nvGrpSpPr>
        <p:grpSpPr>
          <a:xfrm rot="0">
            <a:off x="3" y="914400"/>
            <a:ext cx="9749628" cy="2052295"/>
            <a:chOff x="0" y="0"/>
            <a:chExt cx="12999504" cy="2736393"/>
          </a:xfrm>
        </p:grpSpPr>
        <p:sp>
          <p:nvSpPr>
            <p:cNvPr name="Freeform 17" id="17"/>
            <p:cNvSpPr/>
            <p:nvPr/>
          </p:nvSpPr>
          <p:spPr>
            <a:xfrm flipH="false" flipV="false" rot="0">
              <a:off x="0" y="0"/>
              <a:ext cx="12999466" cy="2736342"/>
            </a:xfrm>
            <a:custGeom>
              <a:avLst/>
              <a:gdLst/>
              <a:ahLst/>
              <a:cxnLst/>
              <a:rect r="r" b="b" t="t" l="l"/>
              <a:pathLst>
                <a:path h="2736342" w="12999466">
                  <a:moveTo>
                    <a:pt x="0" y="0"/>
                  </a:moveTo>
                  <a:lnTo>
                    <a:pt x="12999466" y="0"/>
                  </a:lnTo>
                  <a:lnTo>
                    <a:pt x="12999466" y="2736342"/>
                  </a:lnTo>
                  <a:lnTo>
                    <a:pt x="0" y="2736342"/>
                  </a:lnTo>
                  <a:close/>
                </a:path>
              </a:pathLst>
            </a:custGeom>
            <a:solidFill>
              <a:srgbClr val="262626"/>
            </a:solidFill>
          </p:spPr>
        </p:sp>
      </p:grpSp>
      <p:grpSp>
        <p:nvGrpSpPr>
          <p:cNvPr name="Group 18" id="18"/>
          <p:cNvGrpSpPr/>
          <p:nvPr/>
        </p:nvGrpSpPr>
        <p:grpSpPr>
          <a:xfrm rot="0">
            <a:off x="1020480" y="1129846"/>
            <a:ext cx="7562440" cy="1621403"/>
            <a:chOff x="0" y="0"/>
            <a:chExt cx="10083254" cy="2161870"/>
          </a:xfrm>
        </p:grpSpPr>
        <p:sp>
          <p:nvSpPr>
            <p:cNvPr name="Freeform 19" id="19"/>
            <p:cNvSpPr/>
            <p:nvPr/>
          </p:nvSpPr>
          <p:spPr>
            <a:xfrm flipH="false" flipV="false" rot="0">
              <a:off x="0" y="0"/>
              <a:ext cx="10083258" cy="2161876"/>
            </a:xfrm>
            <a:custGeom>
              <a:avLst/>
              <a:gdLst/>
              <a:ahLst/>
              <a:cxnLst/>
              <a:rect r="r" b="b" t="t" l="l"/>
              <a:pathLst>
                <a:path h="2161876" w="10083258">
                  <a:moveTo>
                    <a:pt x="0" y="0"/>
                  </a:moveTo>
                  <a:lnTo>
                    <a:pt x="10083258" y="0"/>
                  </a:lnTo>
                  <a:lnTo>
                    <a:pt x="10083258" y="2161876"/>
                  </a:lnTo>
                  <a:lnTo>
                    <a:pt x="0" y="2161876"/>
                  </a:lnTo>
                  <a:close/>
                </a:path>
              </a:pathLst>
            </a:custGeom>
            <a:blipFill>
              <a:blip r:embed="rId6">
                <a:alphaModFix amt="0"/>
              </a:blip>
              <a:stretch>
                <a:fillRect l="0" t="-40880" r="0" b="-40880"/>
              </a:stretch>
            </a:blipFill>
          </p:spPr>
        </p:sp>
        <p:sp>
          <p:nvSpPr>
            <p:cNvPr name="TextBox 20" id="20"/>
            <p:cNvSpPr txBox="true"/>
            <p:nvPr/>
          </p:nvSpPr>
          <p:spPr>
            <a:xfrm>
              <a:off x="0" y="47625"/>
              <a:ext cx="10083254" cy="2114245"/>
            </a:xfrm>
            <a:prstGeom prst="rect">
              <a:avLst/>
            </a:prstGeom>
          </p:spPr>
          <p:txBody>
            <a:bodyPr anchor="ctr" rtlCol="false" tIns="0" lIns="0" bIns="0" rIns="0"/>
            <a:lstStyle/>
            <a:p>
              <a:pPr algn="l">
                <a:lnSpc>
                  <a:spcPts val="5832"/>
                </a:lnSpc>
              </a:pPr>
              <a:r>
                <a:rPr lang="en-US" sz="5400">
                  <a:solidFill>
                    <a:srgbClr val="FFFFFF"/>
                  </a:solidFill>
                  <a:latin typeface="Trebuchet MS"/>
                  <a:ea typeface="Trebuchet MS"/>
                  <a:cs typeface="Trebuchet MS"/>
                  <a:sym typeface="Trebuchet MS"/>
                </a:rPr>
                <a:t>West New Guinea Dispute</a:t>
              </a:r>
            </a:p>
          </p:txBody>
        </p:sp>
      </p:grpSp>
      <p:grpSp>
        <p:nvGrpSpPr>
          <p:cNvPr name="Group 21" id="21"/>
          <p:cNvGrpSpPr/>
          <p:nvPr/>
        </p:nvGrpSpPr>
        <p:grpSpPr>
          <a:xfrm rot="0">
            <a:off x="3" y="2955360"/>
            <a:ext cx="9738360" cy="392573"/>
            <a:chOff x="0" y="0"/>
            <a:chExt cx="12984480" cy="523431"/>
          </a:xfrm>
        </p:grpSpPr>
        <p:sp>
          <p:nvSpPr>
            <p:cNvPr name="Freeform 22" id="22"/>
            <p:cNvSpPr/>
            <p:nvPr/>
          </p:nvSpPr>
          <p:spPr>
            <a:xfrm flipH="false" flipV="false" rot="0">
              <a:off x="0" y="0"/>
              <a:ext cx="12984480" cy="523367"/>
            </a:xfrm>
            <a:custGeom>
              <a:avLst/>
              <a:gdLst/>
              <a:ahLst/>
              <a:cxnLst/>
              <a:rect r="r" b="b" t="t" l="l"/>
              <a:pathLst>
                <a:path h="523367" w="12984480">
                  <a:moveTo>
                    <a:pt x="0" y="0"/>
                  </a:moveTo>
                  <a:lnTo>
                    <a:pt x="12984480" y="0"/>
                  </a:lnTo>
                  <a:lnTo>
                    <a:pt x="12984480" y="523367"/>
                  </a:lnTo>
                  <a:lnTo>
                    <a:pt x="0" y="523367"/>
                  </a:lnTo>
                  <a:lnTo>
                    <a:pt x="0" y="0"/>
                  </a:lnTo>
                  <a:close/>
                </a:path>
              </a:pathLst>
            </a:custGeom>
            <a:blipFill>
              <a:blip r:embed="rId3"/>
              <a:stretch>
                <a:fillRect l="-15506" t="0" r="-15506" b="-12"/>
              </a:stretch>
            </a:blipFill>
          </p:spPr>
        </p:sp>
      </p:grpSp>
      <p:sp>
        <p:nvSpPr>
          <p:cNvPr name="TextBox 23" id="23"/>
          <p:cNvSpPr txBox="true"/>
          <p:nvPr/>
        </p:nvSpPr>
        <p:spPr>
          <a:xfrm rot="0">
            <a:off x="1111920" y="3608175"/>
            <a:ext cx="7379560" cy="5250380"/>
          </a:xfrm>
          <a:prstGeom prst="rect">
            <a:avLst/>
          </a:prstGeom>
        </p:spPr>
        <p:txBody>
          <a:bodyPr anchor="t" rtlCol="false" tIns="0" lIns="0" bIns="0" rIns="0">
            <a:spAutoFit/>
          </a:bodyPr>
          <a:lstStyle/>
          <a:p>
            <a:pPr algn="l" marL="542925" indent="-271462" lvl="1">
              <a:lnSpc>
                <a:spcPts val="2916"/>
              </a:lnSpc>
              <a:buFont typeface="Arial"/>
              <a:buChar char="•"/>
            </a:pPr>
            <a:r>
              <a:rPr lang="en-US" sz="3000">
                <a:solidFill>
                  <a:srgbClr val="FFFFFF"/>
                </a:solidFill>
                <a:latin typeface="Trebuchet MS"/>
                <a:ea typeface="Trebuchet MS"/>
                <a:cs typeface="Trebuchet MS"/>
                <a:sym typeface="Trebuchet MS"/>
              </a:rPr>
              <a:t>Considered a vital buffer zone</a:t>
            </a:r>
          </a:p>
          <a:p>
            <a:pPr algn="l" marL="542925" indent="-271462" lvl="1">
              <a:lnSpc>
                <a:spcPts val="2916"/>
              </a:lnSpc>
              <a:buFont typeface="Arial"/>
              <a:buChar char="•"/>
            </a:pPr>
            <a:r>
              <a:rPr lang="en-US" sz="3000">
                <a:solidFill>
                  <a:srgbClr val="FFFFFF"/>
                </a:solidFill>
                <a:latin typeface="Trebuchet MS"/>
                <a:ea typeface="Trebuchet MS"/>
                <a:cs typeface="Trebuchet MS"/>
                <a:sym typeface="Trebuchet MS"/>
              </a:rPr>
              <a:t>Indonesia receive Soviet submarines and planes</a:t>
            </a:r>
          </a:p>
          <a:p>
            <a:pPr algn="l" marL="542925" indent="-271462" lvl="1">
              <a:lnSpc>
                <a:spcPts val="2916"/>
              </a:lnSpc>
              <a:buFont typeface="Arial"/>
              <a:buChar char="•"/>
            </a:pPr>
            <a:r>
              <a:rPr lang="en-US" sz="3000">
                <a:solidFill>
                  <a:srgbClr val="FFFFFF"/>
                </a:solidFill>
                <a:latin typeface="Trebuchet MS"/>
                <a:ea typeface="Trebuchet MS"/>
                <a:cs typeface="Trebuchet MS"/>
                <a:sym typeface="Trebuchet MS"/>
              </a:rPr>
              <a:t>Minister for External Affairs Richard Casey accused of 'appeasement'</a:t>
            </a:r>
          </a:p>
          <a:p>
            <a:pPr algn="l" marL="542925" indent="-271462" lvl="1">
              <a:lnSpc>
                <a:spcPts val="2916"/>
              </a:lnSpc>
              <a:buFont typeface="Arial"/>
              <a:buChar char="•"/>
            </a:pPr>
            <a:r>
              <a:rPr lang="en-US" sz="3000">
                <a:solidFill>
                  <a:srgbClr val="FFFFFF"/>
                </a:solidFill>
                <a:latin typeface="Trebuchet MS"/>
                <a:ea typeface="Trebuchet MS"/>
                <a:cs typeface="Trebuchet MS"/>
                <a:sym typeface="Trebuchet MS"/>
              </a:rPr>
              <a:t>1959 The Defence Committee recommend that Australia ‘should be prepared to act independently at least for a time’ in limited war against Indonesia, and that ‘our forces … should be designed primarily with the ability to act independently of allies’</a:t>
            </a:r>
          </a:p>
          <a:p>
            <a:pPr algn="l" marL="542925" indent="-271462" lvl="1">
              <a:lnSpc>
                <a:spcPts val="2916"/>
              </a:lnSpc>
            </a:pPr>
          </a:p>
          <a:p>
            <a:pPr algn="l" marL="542925" indent="-271462" lvl="1">
              <a:lnSpc>
                <a:spcPts val="2916"/>
              </a:lnSpc>
            </a:pP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2FE9DF">
                <a:alpha val="100000"/>
              </a:srgbClr>
            </a:gs>
            <a:gs pos="50000">
              <a:srgbClr val="21ABC8">
                <a:alpha val="100000"/>
              </a:srgbClr>
            </a:gs>
            <a:gs pos="100000">
              <a:srgbClr val="0B2262">
                <a:alpha val="100000"/>
              </a:srgbClr>
            </a:gs>
          </a:gsLst>
          <a:lin ang="2520000"/>
        </a:gra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descr="hashOverlay-FullResolve.png"/>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alphaModFix amt="9999"/>
              </a:blip>
              <a:stretch>
                <a:fillRect l="0" t="0" r="0" b="0"/>
              </a:stretch>
            </a:blipFill>
          </p:spPr>
        </p:sp>
      </p:grpSp>
      <p:grpSp>
        <p:nvGrpSpPr>
          <p:cNvPr name="Group 4" id="4"/>
          <p:cNvGrpSpPr/>
          <p:nvPr/>
        </p:nvGrpSpPr>
        <p:grpSpPr>
          <a:xfrm rot="0">
            <a:off x="1" y="2955360"/>
            <a:ext cx="15656719" cy="481746"/>
            <a:chOff x="0" y="0"/>
            <a:chExt cx="20875625" cy="642328"/>
          </a:xfrm>
        </p:grpSpPr>
        <p:sp>
          <p:nvSpPr>
            <p:cNvPr name="Freeform 5" id="5" descr="HD-ShadowLong.png"/>
            <p:cNvSpPr/>
            <p:nvPr/>
          </p:nvSpPr>
          <p:spPr>
            <a:xfrm flipH="false" flipV="false" rot="0">
              <a:off x="0" y="0"/>
              <a:ext cx="20875625" cy="642366"/>
            </a:xfrm>
            <a:custGeom>
              <a:avLst/>
              <a:gdLst/>
              <a:ahLst/>
              <a:cxnLst/>
              <a:rect r="r" b="b" t="t" l="l"/>
              <a:pathLst>
                <a:path h="642366" w="20875625">
                  <a:moveTo>
                    <a:pt x="0" y="0"/>
                  </a:moveTo>
                  <a:lnTo>
                    <a:pt x="20875625" y="0"/>
                  </a:lnTo>
                  <a:lnTo>
                    <a:pt x="20875625" y="642366"/>
                  </a:lnTo>
                  <a:lnTo>
                    <a:pt x="0" y="642366"/>
                  </a:lnTo>
                  <a:lnTo>
                    <a:pt x="0" y="0"/>
                  </a:lnTo>
                  <a:close/>
                </a:path>
              </a:pathLst>
            </a:custGeom>
            <a:blipFill>
              <a:blip r:embed="rId3"/>
              <a:stretch>
                <a:fillRect l="0" t="0" r="0" b="5"/>
              </a:stretch>
            </a:blipFill>
          </p:spPr>
        </p:sp>
      </p:grpSp>
      <p:grpSp>
        <p:nvGrpSpPr>
          <p:cNvPr name="Group 6" id="6"/>
          <p:cNvGrpSpPr/>
          <p:nvPr/>
        </p:nvGrpSpPr>
        <p:grpSpPr>
          <a:xfrm rot="0">
            <a:off x="15878737" y="2956855"/>
            <a:ext cx="2404491" cy="216408"/>
            <a:chOff x="0" y="0"/>
            <a:chExt cx="3205988" cy="288544"/>
          </a:xfrm>
        </p:grpSpPr>
        <p:sp>
          <p:nvSpPr>
            <p:cNvPr name="Freeform 7" id="7" descr="HD-ShadowShort.png"/>
            <p:cNvSpPr/>
            <p:nvPr/>
          </p:nvSpPr>
          <p:spPr>
            <a:xfrm flipH="false" flipV="false" rot="0">
              <a:off x="0" y="0"/>
              <a:ext cx="3205988" cy="288544"/>
            </a:xfrm>
            <a:custGeom>
              <a:avLst/>
              <a:gdLst/>
              <a:ahLst/>
              <a:cxnLst/>
              <a:rect r="r" b="b" t="t" l="l"/>
              <a:pathLst>
                <a:path h="288544" w="3205988">
                  <a:moveTo>
                    <a:pt x="0" y="0"/>
                  </a:moveTo>
                  <a:lnTo>
                    <a:pt x="3205988" y="0"/>
                  </a:lnTo>
                  <a:lnTo>
                    <a:pt x="3205988" y="288544"/>
                  </a:lnTo>
                  <a:lnTo>
                    <a:pt x="0" y="288544"/>
                  </a:lnTo>
                  <a:lnTo>
                    <a:pt x="0" y="0"/>
                  </a:lnTo>
                  <a:close/>
                </a:path>
              </a:pathLst>
            </a:custGeom>
            <a:blipFill>
              <a:blip r:embed="rId4"/>
              <a:stretch>
                <a:fillRect l="0" t="0" r="0" b="0"/>
              </a:stretch>
            </a:blipFill>
          </p:spPr>
        </p:sp>
      </p:grpSp>
      <p:grpSp>
        <p:nvGrpSpPr>
          <p:cNvPr name="Group 8" id="8"/>
          <p:cNvGrpSpPr/>
          <p:nvPr/>
        </p:nvGrpSpPr>
        <p:grpSpPr>
          <a:xfrm rot="0">
            <a:off x="0" y="914400"/>
            <a:ext cx="15656719" cy="2052295"/>
            <a:chOff x="0" y="0"/>
            <a:chExt cx="20875625" cy="2736393"/>
          </a:xfrm>
        </p:grpSpPr>
        <p:sp>
          <p:nvSpPr>
            <p:cNvPr name="Freeform 9" id="9"/>
            <p:cNvSpPr/>
            <p:nvPr/>
          </p:nvSpPr>
          <p:spPr>
            <a:xfrm flipH="false" flipV="false" rot="0">
              <a:off x="0" y="0"/>
              <a:ext cx="20875625" cy="2736342"/>
            </a:xfrm>
            <a:custGeom>
              <a:avLst/>
              <a:gdLst/>
              <a:ahLst/>
              <a:cxnLst/>
              <a:rect r="r" b="b" t="t" l="l"/>
              <a:pathLst>
                <a:path h="2736342" w="20875625">
                  <a:moveTo>
                    <a:pt x="0" y="0"/>
                  </a:moveTo>
                  <a:lnTo>
                    <a:pt x="20875625" y="0"/>
                  </a:lnTo>
                  <a:lnTo>
                    <a:pt x="20875625" y="2736342"/>
                  </a:lnTo>
                  <a:lnTo>
                    <a:pt x="0" y="2736342"/>
                  </a:lnTo>
                  <a:close/>
                </a:path>
              </a:pathLst>
            </a:custGeom>
            <a:solidFill>
              <a:srgbClr val="262626"/>
            </a:solidFill>
          </p:spPr>
        </p:sp>
      </p:grpSp>
      <p:grpSp>
        <p:nvGrpSpPr>
          <p:cNvPr name="Group 10" id="10"/>
          <p:cNvGrpSpPr/>
          <p:nvPr/>
        </p:nvGrpSpPr>
        <p:grpSpPr>
          <a:xfrm rot="0">
            <a:off x="15878737" y="914400"/>
            <a:ext cx="2404491" cy="2052295"/>
            <a:chOff x="0" y="0"/>
            <a:chExt cx="3205988" cy="2736393"/>
          </a:xfrm>
        </p:grpSpPr>
        <p:sp>
          <p:nvSpPr>
            <p:cNvPr name="Freeform 11" id="11"/>
            <p:cNvSpPr/>
            <p:nvPr/>
          </p:nvSpPr>
          <p:spPr>
            <a:xfrm flipH="false" flipV="false" rot="0">
              <a:off x="0" y="0"/>
              <a:ext cx="3205988" cy="2736342"/>
            </a:xfrm>
            <a:custGeom>
              <a:avLst/>
              <a:gdLst/>
              <a:ahLst/>
              <a:cxnLst/>
              <a:rect r="r" b="b" t="t" l="l"/>
              <a:pathLst>
                <a:path h="2736342" w="3205988">
                  <a:moveTo>
                    <a:pt x="0" y="0"/>
                  </a:moveTo>
                  <a:lnTo>
                    <a:pt x="3205988" y="0"/>
                  </a:lnTo>
                  <a:lnTo>
                    <a:pt x="3205988" y="2736342"/>
                  </a:lnTo>
                  <a:lnTo>
                    <a:pt x="0" y="2736342"/>
                  </a:lnTo>
                  <a:close/>
                </a:path>
              </a:pathLst>
            </a:custGeom>
            <a:solidFill>
              <a:srgbClr val="39CDE7"/>
            </a:solidFill>
          </p:spPr>
        </p:sp>
      </p:grpSp>
      <p:grpSp>
        <p:nvGrpSpPr>
          <p:cNvPr name="Group 12" id="12"/>
          <p:cNvGrpSpPr/>
          <p:nvPr/>
        </p:nvGrpSpPr>
        <p:grpSpPr>
          <a:xfrm rot="0">
            <a:off x="-9525" y="-28575"/>
            <a:ext cx="18302288" cy="10306050"/>
            <a:chOff x="0" y="0"/>
            <a:chExt cx="24403050" cy="13741400"/>
          </a:xfrm>
        </p:grpSpPr>
        <p:sp>
          <p:nvSpPr>
            <p:cNvPr name="Freeform 13" id="13"/>
            <p:cNvSpPr/>
            <p:nvPr/>
          </p:nvSpPr>
          <p:spPr>
            <a:xfrm flipH="false" flipV="false" rot="0">
              <a:off x="0" y="0"/>
              <a:ext cx="24403050" cy="13741400"/>
            </a:xfrm>
            <a:custGeom>
              <a:avLst/>
              <a:gdLst/>
              <a:ahLst/>
              <a:cxnLst/>
              <a:rect r="r" b="b" t="t" l="l"/>
              <a:pathLst>
                <a:path h="13741400" w="24403050">
                  <a:moveTo>
                    <a:pt x="12700" y="0"/>
                  </a:moveTo>
                  <a:lnTo>
                    <a:pt x="24390350" y="0"/>
                  </a:lnTo>
                  <a:cubicBezTo>
                    <a:pt x="24397336" y="0"/>
                    <a:pt x="24403050" y="5715"/>
                    <a:pt x="24403050" y="12700"/>
                  </a:cubicBezTo>
                  <a:lnTo>
                    <a:pt x="24403050" y="13728700"/>
                  </a:lnTo>
                  <a:cubicBezTo>
                    <a:pt x="24403050" y="13735686"/>
                    <a:pt x="24397336" y="13741400"/>
                    <a:pt x="24390350" y="13741400"/>
                  </a:cubicBezTo>
                  <a:lnTo>
                    <a:pt x="12700" y="13741400"/>
                  </a:lnTo>
                  <a:cubicBezTo>
                    <a:pt x="5715" y="13741400"/>
                    <a:pt x="0" y="13735686"/>
                    <a:pt x="0" y="13728700"/>
                  </a:cubicBezTo>
                  <a:lnTo>
                    <a:pt x="0" y="12700"/>
                  </a:lnTo>
                  <a:cubicBezTo>
                    <a:pt x="0" y="5715"/>
                    <a:pt x="5715" y="0"/>
                    <a:pt x="12700" y="0"/>
                  </a:cubicBezTo>
                  <a:moveTo>
                    <a:pt x="12700" y="25400"/>
                  </a:moveTo>
                  <a:lnTo>
                    <a:pt x="12700" y="12700"/>
                  </a:lnTo>
                  <a:lnTo>
                    <a:pt x="25400" y="12700"/>
                  </a:lnTo>
                  <a:lnTo>
                    <a:pt x="25400" y="13728700"/>
                  </a:lnTo>
                  <a:lnTo>
                    <a:pt x="12700" y="13728700"/>
                  </a:lnTo>
                  <a:lnTo>
                    <a:pt x="12700" y="13716000"/>
                  </a:lnTo>
                  <a:lnTo>
                    <a:pt x="24390350" y="13716000"/>
                  </a:lnTo>
                  <a:lnTo>
                    <a:pt x="24390350" y="13728700"/>
                  </a:lnTo>
                  <a:lnTo>
                    <a:pt x="24377650" y="13728700"/>
                  </a:lnTo>
                  <a:lnTo>
                    <a:pt x="24377650" y="12700"/>
                  </a:lnTo>
                  <a:lnTo>
                    <a:pt x="24390350" y="12700"/>
                  </a:lnTo>
                  <a:lnTo>
                    <a:pt x="24390350" y="25400"/>
                  </a:lnTo>
                  <a:lnTo>
                    <a:pt x="12700" y="25400"/>
                  </a:lnTo>
                  <a:close/>
                </a:path>
              </a:pathLst>
            </a:custGeom>
            <a:solidFill>
              <a:srgbClr val="2796AA"/>
            </a:solidFill>
          </p:spPr>
        </p:sp>
      </p:grpSp>
      <p:grpSp>
        <p:nvGrpSpPr>
          <p:cNvPr name="Group 14" id="14"/>
          <p:cNvGrpSpPr/>
          <p:nvPr/>
        </p:nvGrpSpPr>
        <p:grpSpPr>
          <a:xfrm rot="0">
            <a:off x="-4762" y="0"/>
            <a:ext cx="18288000" cy="10287000"/>
            <a:chOff x="0" y="0"/>
            <a:chExt cx="24384000" cy="13716000"/>
          </a:xfrm>
        </p:grpSpPr>
        <p:sp>
          <p:nvSpPr>
            <p:cNvPr name="Freeform 15" id="1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alphaModFix amt="9999"/>
              </a:blip>
              <a:stretch>
                <a:fillRect l="0" t="0" r="0" b="0"/>
              </a:stretch>
            </a:blipFill>
          </p:spPr>
        </p:sp>
      </p:grpSp>
      <p:grpSp>
        <p:nvGrpSpPr>
          <p:cNvPr name="Group 16" id="16"/>
          <p:cNvGrpSpPr/>
          <p:nvPr/>
        </p:nvGrpSpPr>
        <p:grpSpPr>
          <a:xfrm rot="0">
            <a:off x="9144000" y="0"/>
            <a:ext cx="9144000" cy="10287000"/>
            <a:chOff x="0" y="0"/>
            <a:chExt cx="12192000" cy="13716000"/>
          </a:xfrm>
        </p:grpSpPr>
        <p:sp>
          <p:nvSpPr>
            <p:cNvPr name="Freeform 17" id="17"/>
            <p:cNvSpPr/>
            <p:nvPr/>
          </p:nvSpPr>
          <p:spPr>
            <a:xfrm flipH="false" flipV="false" rot="0">
              <a:off x="0" y="0"/>
              <a:ext cx="12192000" cy="13716000"/>
            </a:xfrm>
            <a:custGeom>
              <a:avLst/>
              <a:gdLst/>
              <a:ahLst/>
              <a:cxnLst/>
              <a:rect r="r" b="b" t="t" l="l"/>
              <a:pathLst>
                <a:path h="13716000" w="12192000">
                  <a:moveTo>
                    <a:pt x="0" y="0"/>
                  </a:moveTo>
                  <a:lnTo>
                    <a:pt x="12192000" y="0"/>
                  </a:lnTo>
                  <a:lnTo>
                    <a:pt x="12192000" y="13716000"/>
                  </a:lnTo>
                  <a:lnTo>
                    <a:pt x="0" y="13716000"/>
                  </a:lnTo>
                  <a:close/>
                </a:path>
              </a:pathLst>
            </a:custGeom>
            <a:solidFill>
              <a:srgbClr val="39CDE7"/>
            </a:solidFill>
          </p:spPr>
        </p:sp>
      </p:grpSp>
      <p:grpSp>
        <p:nvGrpSpPr>
          <p:cNvPr name="Group 18" id="18"/>
          <p:cNvGrpSpPr/>
          <p:nvPr/>
        </p:nvGrpSpPr>
        <p:grpSpPr>
          <a:xfrm rot="0">
            <a:off x="3" y="914400"/>
            <a:ext cx="9619298" cy="2052295"/>
            <a:chOff x="0" y="0"/>
            <a:chExt cx="12825730" cy="2736393"/>
          </a:xfrm>
        </p:grpSpPr>
        <p:sp>
          <p:nvSpPr>
            <p:cNvPr name="Freeform 19" id="19"/>
            <p:cNvSpPr/>
            <p:nvPr/>
          </p:nvSpPr>
          <p:spPr>
            <a:xfrm flipH="false" flipV="false" rot="0">
              <a:off x="0" y="0"/>
              <a:ext cx="12825730" cy="2736342"/>
            </a:xfrm>
            <a:custGeom>
              <a:avLst/>
              <a:gdLst/>
              <a:ahLst/>
              <a:cxnLst/>
              <a:rect r="r" b="b" t="t" l="l"/>
              <a:pathLst>
                <a:path h="2736342" w="12825730">
                  <a:moveTo>
                    <a:pt x="0" y="0"/>
                  </a:moveTo>
                  <a:lnTo>
                    <a:pt x="12825730" y="0"/>
                  </a:lnTo>
                  <a:lnTo>
                    <a:pt x="12825730" y="2736342"/>
                  </a:lnTo>
                  <a:lnTo>
                    <a:pt x="0" y="2736342"/>
                  </a:lnTo>
                  <a:close/>
                </a:path>
              </a:pathLst>
            </a:custGeom>
            <a:solidFill>
              <a:srgbClr val="262626"/>
            </a:solidFill>
          </p:spPr>
        </p:sp>
      </p:grpSp>
      <p:grpSp>
        <p:nvGrpSpPr>
          <p:cNvPr name="Group 20" id="20"/>
          <p:cNvGrpSpPr/>
          <p:nvPr/>
        </p:nvGrpSpPr>
        <p:grpSpPr>
          <a:xfrm rot="0">
            <a:off x="1020480" y="1129846"/>
            <a:ext cx="8377018" cy="1621403"/>
            <a:chOff x="0" y="0"/>
            <a:chExt cx="11169358" cy="2161870"/>
          </a:xfrm>
        </p:grpSpPr>
        <p:sp>
          <p:nvSpPr>
            <p:cNvPr name="Freeform 21" id="21"/>
            <p:cNvSpPr/>
            <p:nvPr/>
          </p:nvSpPr>
          <p:spPr>
            <a:xfrm flipH="false" flipV="false" rot="0">
              <a:off x="0" y="0"/>
              <a:ext cx="11169354" cy="2161876"/>
            </a:xfrm>
            <a:custGeom>
              <a:avLst/>
              <a:gdLst/>
              <a:ahLst/>
              <a:cxnLst/>
              <a:rect r="r" b="b" t="t" l="l"/>
              <a:pathLst>
                <a:path h="2161876" w="11169354">
                  <a:moveTo>
                    <a:pt x="0" y="0"/>
                  </a:moveTo>
                  <a:lnTo>
                    <a:pt x="11169354" y="0"/>
                  </a:lnTo>
                  <a:lnTo>
                    <a:pt x="11169354" y="2161876"/>
                  </a:lnTo>
                  <a:lnTo>
                    <a:pt x="0" y="2161876"/>
                  </a:lnTo>
                  <a:close/>
                </a:path>
              </a:pathLst>
            </a:custGeom>
            <a:blipFill>
              <a:blip r:embed="rId5">
                <a:alphaModFix amt="0"/>
              </a:blip>
              <a:stretch>
                <a:fillRect l="0" t="-50669" r="0" b="-50669"/>
              </a:stretch>
            </a:blipFill>
          </p:spPr>
        </p:sp>
        <p:sp>
          <p:nvSpPr>
            <p:cNvPr name="TextBox 22" id="22"/>
            <p:cNvSpPr txBox="true"/>
            <p:nvPr/>
          </p:nvSpPr>
          <p:spPr>
            <a:xfrm>
              <a:off x="0" y="47625"/>
              <a:ext cx="11169358" cy="2114245"/>
            </a:xfrm>
            <a:prstGeom prst="rect">
              <a:avLst/>
            </a:prstGeom>
          </p:spPr>
          <p:txBody>
            <a:bodyPr anchor="ctr" rtlCol="false" tIns="0" lIns="0" bIns="0" rIns="0"/>
            <a:lstStyle/>
            <a:p>
              <a:pPr algn="l">
                <a:lnSpc>
                  <a:spcPts val="5832"/>
                </a:lnSpc>
              </a:pPr>
              <a:r>
                <a:rPr lang="en-US" sz="5400">
                  <a:solidFill>
                    <a:srgbClr val="FFFFFF"/>
                  </a:solidFill>
                  <a:latin typeface="Trebuchet MS"/>
                  <a:ea typeface="Trebuchet MS"/>
                  <a:cs typeface="Trebuchet MS"/>
                  <a:sym typeface="Trebuchet MS"/>
                </a:rPr>
                <a:t>Konfrontasi</a:t>
              </a:r>
            </a:p>
          </p:txBody>
        </p:sp>
      </p:grpSp>
      <p:grpSp>
        <p:nvGrpSpPr>
          <p:cNvPr name="Group 23" id="23"/>
          <p:cNvGrpSpPr/>
          <p:nvPr/>
        </p:nvGrpSpPr>
        <p:grpSpPr>
          <a:xfrm rot="0">
            <a:off x="3" y="2955360"/>
            <a:ext cx="9614916" cy="387591"/>
            <a:chOff x="0" y="0"/>
            <a:chExt cx="12819888" cy="516788"/>
          </a:xfrm>
        </p:grpSpPr>
        <p:sp>
          <p:nvSpPr>
            <p:cNvPr name="Freeform 24" id="24"/>
            <p:cNvSpPr/>
            <p:nvPr/>
          </p:nvSpPr>
          <p:spPr>
            <a:xfrm flipH="false" flipV="false" rot="0">
              <a:off x="0" y="0"/>
              <a:ext cx="12819888" cy="516763"/>
            </a:xfrm>
            <a:custGeom>
              <a:avLst/>
              <a:gdLst/>
              <a:ahLst/>
              <a:cxnLst/>
              <a:rect r="r" b="b" t="t" l="l"/>
              <a:pathLst>
                <a:path h="516763" w="12819888">
                  <a:moveTo>
                    <a:pt x="0" y="0"/>
                  </a:moveTo>
                  <a:lnTo>
                    <a:pt x="12819888" y="0"/>
                  </a:lnTo>
                  <a:lnTo>
                    <a:pt x="12819888" y="516763"/>
                  </a:lnTo>
                  <a:lnTo>
                    <a:pt x="0" y="516763"/>
                  </a:lnTo>
                  <a:lnTo>
                    <a:pt x="0" y="0"/>
                  </a:lnTo>
                  <a:close/>
                </a:path>
              </a:pathLst>
            </a:custGeom>
            <a:blipFill>
              <a:blip r:embed="rId3"/>
              <a:stretch>
                <a:fillRect l="-15506" t="0" r="-15506" b="-4"/>
              </a:stretch>
            </a:blipFill>
          </p:spPr>
        </p:sp>
      </p:grpSp>
      <p:sp>
        <p:nvSpPr>
          <p:cNvPr name="TextBox 25" id="25"/>
          <p:cNvSpPr txBox="true"/>
          <p:nvPr/>
        </p:nvSpPr>
        <p:spPr>
          <a:xfrm rot="0">
            <a:off x="1111920" y="3579600"/>
            <a:ext cx="7474382" cy="5278955"/>
          </a:xfrm>
          <a:prstGeom prst="rect">
            <a:avLst/>
          </a:prstGeom>
        </p:spPr>
        <p:txBody>
          <a:bodyPr anchor="t" rtlCol="false" tIns="0" lIns="0" bIns="0" rIns="0">
            <a:spAutoFit/>
          </a:bodyPr>
          <a:lstStyle/>
          <a:p>
            <a:pPr algn="l" marL="542925" indent="-271462" lvl="1">
              <a:lnSpc>
                <a:spcPts val="3240"/>
              </a:lnSpc>
              <a:buFont typeface="Arial"/>
              <a:buChar char="•"/>
            </a:pPr>
            <a:r>
              <a:rPr lang="en-US" sz="3000">
                <a:solidFill>
                  <a:srgbClr val="FFFFFF"/>
                </a:solidFill>
                <a:latin typeface="Trebuchet MS"/>
                <a:ea typeface="Trebuchet MS"/>
                <a:cs typeface="Trebuchet MS"/>
                <a:sym typeface="Trebuchet MS"/>
              </a:rPr>
              <a:t>1961 proposal to create the Federation of Malaysia, which would combine the current states of Malaya, Singapore and the British territories of North Borneo (to be renamed Sabah), Sarawak and the Sultanate of Brunei</a:t>
            </a:r>
          </a:p>
          <a:p>
            <a:pPr algn="l" marL="542925" indent="-271462" lvl="1">
              <a:lnSpc>
                <a:spcPts val="3240"/>
              </a:lnSpc>
              <a:buFont typeface="Arial"/>
              <a:buChar char="•"/>
            </a:pPr>
            <a:r>
              <a:rPr lang="en-US" sz="3000">
                <a:solidFill>
                  <a:srgbClr val="FFFFFF"/>
                </a:solidFill>
                <a:latin typeface="Trebuchet MS"/>
                <a:ea typeface="Trebuchet MS"/>
                <a:cs typeface="Trebuchet MS"/>
                <a:sym typeface="Trebuchet MS"/>
              </a:rPr>
              <a:t>Indonesia hope to replicate WNGD</a:t>
            </a:r>
          </a:p>
          <a:p>
            <a:pPr algn="l" marL="542925" indent="-271462" lvl="1">
              <a:lnSpc>
                <a:spcPts val="3240"/>
              </a:lnSpc>
              <a:buFont typeface="Arial"/>
              <a:buChar char="•"/>
            </a:pPr>
            <a:r>
              <a:rPr lang="en-US" sz="3000">
                <a:solidFill>
                  <a:srgbClr val="FFFFFF"/>
                </a:solidFill>
                <a:latin typeface="Trebuchet MS"/>
                <a:ea typeface="Trebuchet MS"/>
                <a:cs typeface="Trebuchet MS"/>
                <a:sym typeface="Trebuchet MS"/>
              </a:rPr>
              <a:t>Kennedy's extremely limited assurance that ANZUS would apply</a:t>
            </a:r>
          </a:p>
          <a:p>
            <a:pPr algn="l" marL="542925" indent="-271462" lvl="1">
              <a:lnSpc>
                <a:spcPts val="3240"/>
              </a:lnSpc>
            </a:pPr>
          </a:p>
        </p:txBody>
      </p:sp>
      <p:grpSp>
        <p:nvGrpSpPr>
          <p:cNvPr name="Group 26" id="26"/>
          <p:cNvGrpSpPr/>
          <p:nvPr/>
        </p:nvGrpSpPr>
        <p:grpSpPr>
          <a:xfrm rot="0">
            <a:off x="10099748" y="964197"/>
            <a:ext cx="7218607" cy="8362683"/>
            <a:chOff x="0" y="0"/>
            <a:chExt cx="9624809" cy="11150244"/>
          </a:xfrm>
        </p:grpSpPr>
        <p:sp>
          <p:nvSpPr>
            <p:cNvPr name="Freeform 27" id="27"/>
            <p:cNvSpPr/>
            <p:nvPr/>
          </p:nvSpPr>
          <p:spPr>
            <a:xfrm flipH="false" flipV="false" rot="0">
              <a:off x="0" y="0"/>
              <a:ext cx="9624822" cy="11150219"/>
            </a:xfrm>
            <a:custGeom>
              <a:avLst/>
              <a:gdLst/>
              <a:ahLst/>
              <a:cxnLst/>
              <a:rect r="r" b="b" t="t" l="l"/>
              <a:pathLst>
                <a:path h="11150219" w="9624822">
                  <a:moveTo>
                    <a:pt x="0" y="0"/>
                  </a:moveTo>
                  <a:lnTo>
                    <a:pt x="9624822" y="0"/>
                  </a:lnTo>
                  <a:lnTo>
                    <a:pt x="9624822" y="11150219"/>
                  </a:lnTo>
                  <a:lnTo>
                    <a:pt x="0" y="11150219"/>
                  </a:lnTo>
                  <a:close/>
                </a:path>
              </a:pathLst>
            </a:custGeom>
            <a:solidFill>
              <a:srgbClr val="FFFFFF"/>
            </a:solidFill>
          </p:spPr>
        </p:sp>
      </p:grpSp>
      <p:grpSp>
        <p:nvGrpSpPr>
          <p:cNvPr name="Group 28" id="28"/>
          <p:cNvGrpSpPr/>
          <p:nvPr/>
        </p:nvGrpSpPr>
        <p:grpSpPr>
          <a:xfrm rot="0">
            <a:off x="10565902" y="2631348"/>
            <a:ext cx="6267631" cy="5014103"/>
            <a:chOff x="0" y="0"/>
            <a:chExt cx="8356841" cy="6685470"/>
          </a:xfrm>
        </p:grpSpPr>
        <p:sp>
          <p:nvSpPr>
            <p:cNvPr name="Freeform 29" id="29" descr="A picture containing text, book  Description automatically generated"/>
            <p:cNvSpPr/>
            <p:nvPr/>
          </p:nvSpPr>
          <p:spPr>
            <a:xfrm flipH="false" flipV="false" rot="0">
              <a:off x="0" y="0"/>
              <a:ext cx="8356854" cy="6685407"/>
            </a:xfrm>
            <a:custGeom>
              <a:avLst/>
              <a:gdLst/>
              <a:ahLst/>
              <a:cxnLst/>
              <a:rect r="r" b="b" t="t" l="l"/>
              <a:pathLst>
                <a:path h="6685407" w="8356854">
                  <a:moveTo>
                    <a:pt x="0" y="0"/>
                  </a:moveTo>
                  <a:lnTo>
                    <a:pt x="8356854" y="0"/>
                  </a:lnTo>
                  <a:lnTo>
                    <a:pt x="8356854" y="6685407"/>
                  </a:lnTo>
                  <a:lnTo>
                    <a:pt x="0" y="6685407"/>
                  </a:lnTo>
                  <a:lnTo>
                    <a:pt x="0" y="0"/>
                  </a:lnTo>
                  <a:close/>
                </a:path>
              </a:pathLst>
            </a:custGeom>
            <a:blipFill>
              <a:blip r:embed="rId6"/>
              <a:stretch>
                <a:fillRect l="-69" t="0" r="-69" b="0"/>
              </a:stretch>
            </a:blipFill>
          </p:spPr>
        </p:sp>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2FE9DF">
                <a:alpha val="100000"/>
              </a:srgbClr>
            </a:gs>
            <a:gs pos="50000">
              <a:srgbClr val="21ABC8">
                <a:alpha val="100000"/>
              </a:srgbClr>
            </a:gs>
            <a:gs pos="100000">
              <a:srgbClr val="0B2262">
                <a:alpha val="100000"/>
              </a:srgbClr>
            </a:gs>
          </a:gsLst>
          <a:lin ang="2520000"/>
        </a:gra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descr="hashOverlay-FullResolve.png"/>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alphaModFix amt="9999"/>
              </a:blip>
              <a:stretch>
                <a:fillRect l="0" t="0" r="0" b="0"/>
              </a:stretch>
            </a:blipFill>
          </p:spPr>
        </p:sp>
      </p:grpSp>
      <p:grpSp>
        <p:nvGrpSpPr>
          <p:cNvPr name="Group 4" id="4"/>
          <p:cNvGrpSpPr/>
          <p:nvPr/>
        </p:nvGrpSpPr>
        <p:grpSpPr>
          <a:xfrm rot="0">
            <a:off x="1" y="2955360"/>
            <a:ext cx="15656719" cy="481746"/>
            <a:chOff x="0" y="0"/>
            <a:chExt cx="20875625" cy="642328"/>
          </a:xfrm>
        </p:grpSpPr>
        <p:sp>
          <p:nvSpPr>
            <p:cNvPr name="Freeform 5" id="5" descr="HD-ShadowLong.png"/>
            <p:cNvSpPr/>
            <p:nvPr/>
          </p:nvSpPr>
          <p:spPr>
            <a:xfrm flipH="false" flipV="false" rot="0">
              <a:off x="0" y="0"/>
              <a:ext cx="20875625" cy="642366"/>
            </a:xfrm>
            <a:custGeom>
              <a:avLst/>
              <a:gdLst/>
              <a:ahLst/>
              <a:cxnLst/>
              <a:rect r="r" b="b" t="t" l="l"/>
              <a:pathLst>
                <a:path h="642366" w="20875625">
                  <a:moveTo>
                    <a:pt x="0" y="0"/>
                  </a:moveTo>
                  <a:lnTo>
                    <a:pt x="20875625" y="0"/>
                  </a:lnTo>
                  <a:lnTo>
                    <a:pt x="20875625" y="642366"/>
                  </a:lnTo>
                  <a:lnTo>
                    <a:pt x="0" y="642366"/>
                  </a:lnTo>
                  <a:lnTo>
                    <a:pt x="0" y="0"/>
                  </a:lnTo>
                  <a:close/>
                </a:path>
              </a:pathLst>
            </a:custGeom>
            <a:blipFill>
              <a:blip r:embed="rId3"/>
              <a:stretch>
                <a:fillRect l="0" t="0" r="0" b="5"/>
              </a:stretch>
            </a:blipFill>
          </p:spPr>
        </p:sp>
      </p:grpSp>
      <p:grpSp>
        <p:nvGrpSpPr>
          <p:cNvPr name="Group 6" id="6"/>
          <p:cNvGrpSpPr/>
          <p:nvPr/>
        </p:nvGrpSpPr>
        <p:grpSpPr>
          <a:xfrm rot="0">
            <a:off x="15878737" y="2956855"/>
            <a:ext cx="2404491" cy="216408"/>
            <a:chOff x="0" y="0"/>
            <a:chExt cx="3205988" cy="288544"/>
          </a:xfrm>
        </p:grpSpPr>
        <p:sp>
          <p:nvSpPr>
            <p:cNvPr name="Freeform 7" id="7" descr="HD-ShadowShort.png"/>
            <p:cNvSpPr/>
            <p:nvPr/>
          </p:nvSpPr>
          <p:spPr>
            <a:xfrm flipH="false" flipV="false" rot="0">
              <a:off x="0" y="0"/>
              <a:ext cx="3205988" cy="288544"/>
            </a:xfrm>
            <a:custGeom>
              <a:avLst/>
              <a:gdLst/>
              <a:ahLst/>
              <a:cxnLst/>
              <a:rect r="r" b="b" t="t" l="l"/>
              <a:pathLst>
                <a:path h="288544" w="3205988">
                  <a:moveTo>
                    <a:pt x="0" y="0"/>
                  </a:moveTo>
                  <a:lnTo>
                    <a:pt x="3205988" y="0"/>
                  </a:lnTo>
                  <a:lnTo>
                    <a:pt x="3205988" y="288544"/>
                  </a:lnTo>
                  <a:lnTo>
                    <a:pt x="0" y="288544"/>
                  </a:lnTo>
                  <a:lnTo>
                    <a:pt x="0" y="0"/>
                  </a:lnTo>
                  <a:close/>
                </a:path>
              </a:pathLst>
            </a:custGeom>
            <a:blipFill>
              <a:blip r:embed="rId4"/>
              <a:stretch>
                <a:fillRect l="0" t="0" r="0" b="0"/>
              </a:stretch>
            </a:blipFill>
          </p:spPr>
        </p:sp>
      </p:grpSp>
      <p:grpSp>
        <p:nvGrpSpPr>
          <p:cNvPr name="Group 8" id="8"/>
          <p:cNvGrpSpPr/>
          <p:nvPr/>
        </p:nvGrpSpPr>
        <p:grpSpPr>
          <a:xfrm rot="0">
            <a:off x="0" y="914400"/>
            <a:ext cx="15656719" cy="2052295"/>
            <a:chOff x="0" y="0"/>
            <a:chExt cx="20875625" cy="2736393"/>
          </a:xfrm>
        </p:grpSpPr>
        <p:sp>
          <p:nvSpPr>
            <p:cNvPr name="Freeform 9" id="9"/>
            <p:cNvSpPr/>
            <p:nvPr/>
          </p:nvSpPr>
          <p:spPr>
            <a:xfrm flipH="false" flipV="false" rot="0">
              <a:off x="0" y="0"/>
              <a:ext cx="20875625" cy="2736342"/>
            </a:xfrm>
            <a:custGeom>
              <a:avLst/>
              <a:gdLst/>
              <a:ahLst/>
              <a:cxnLst/>
              <a:rect r="r" b="b" t="t" l="l"/>
              <a:pathLst>
                <a:path h="2736342" w="20875625">
                  <a:moveTo>
                    <a:pt x="0" y="0"/>
                  </a:moveTo>
                  <a:lnTo>
                    <a:pt x="20875625" y="0"/>
                  </a:lnTo>
                  <a:lnTo>
                    <a:pt x="20875625" y="2736342"/>
                  </a:lnTo>
                  <a:lnTo>
                    <a:pt x="0" y="2736342"/>
                  </a:lnTo>
                  <a:close/>
                </a:path>
              </a:pathLst>
            </a:custGeom>
            <a:solidFill>
              <a:srgbClr val="262626"/>
            </a:solidFill>
          </p:spPr>
        </p:sp>
      </p:grpSp>
      <p:grpSp>
        <p:nvGrpSpPr>
          <p:cNvPr name="Group 10" id="10"/>
          <p:cNvGrpSpPr/>
          <p:nvPr/>
        </p:nvGrpSpPr>
        <p:grpSpPr>
          <a:xfrm rot="0">
            <a:off x="15878737" y="914400"/>
            <a:ext cx="2404491" cy="2052295"/>
            <a:chOff x="0" y="0"/>
            <a:chExt cx="3205988" cy="2736393"/>
          </a:xfrm>
        </p:grpSpPr>
        <p:sp>
          <p:nvSpPr>
            <p:cNvPr name="Freeform 11" id="11"/>
            <p:cNvSpPr/>
            <p:nvPr/>
          </p:nvSpPr>
          <p:spPr>
            <a:xfrm flipH="false" flipV="false" rot="0">
              <a:off x="0" y="0"/>
              <a:ext cx="3205988" cy="2736342"/>
            </a:xfrm>
            <a:custGeom>
              <a:avLst/>
              <a:gdLst/>
              <a:ahLst/>
              <a:cxnLst/>
              <a:rect r="r" b="b" t="t" l="l"/>
              <a:pathLst>
                <a:path h="2736342" w="3205988">
                  <a:moveTo>
                    <a:pt x="0" y="0"/>
                  </a:moveTo>
                  <a:lnTo>
                    <a:pt x="3205988" y="0"/>
                  </a:lnTo>
                  <a:lnTo>
                    <a:pt x="3205988" y="2736342"/>
                  </a:lnTo>
                  <a:lnTo>
                    <a:pt x="0" y="2736342"/>
                  </a:lnTo>
                  <a:close/>
                </a:path>
              </a:pathLst>
            </a:custGeom>
            <a:solidFill>
              <a:srgbClr val="39CDE7"/>
            </a:solidFill>
          </p:spPr>
        </p:sp>
      </p:grpSp>
      <p:grpSp>
        <p:nvGrpSpPr>
          <p:cNvPr name="Group 12" id="12"/>
          <p:cNvGrpSpPr/>
          <p:nvPr/>
        </p:nvGrpSpPr>
        <p:grpSpPr>
          <a:xfrm rot="0">
            <a:off x="-9525" y="-28575"/>
            <a:ext cx="18302288" cy="10306050"/>
            <a:chOff x="0" y="0"/>
            <a:chExt cx="24403050" cy="13741400"/>
          </a:xfrm>
        </p:grpSpPr>
        <p:sp>
          <p:nvSpPr>
            <p:cNvPr name="Freeform 13" id="13"/>
            <p:cNvSpPr/>
            <p:nvPr/>
          </p:nvSpPr>
          <p:spPr>
            <a:xfrm flipH="false" flipV="false" rot="0">
              <a:off x="0" y="0"/>
              <a:ext cx="24403050" cy="13741400"/>
            </a:xfrm>
            <a:custGeom>
              <a:avLst/>
              <a:gdLst/>
              <a:ahLst/>
              <a:cxnLst/>
              <a:rect r="r" b="b" t="t" l="l"/>
              <a:pathLst>
                <a:path h="13741400" w="24403050">
                  <a:moveTo>
                    <a:pt x="12700" y="0"/>
                  </a:moveTo>
                  <a:lnTo>
                    <a:pt x="24390350" y="0"/>
                  </a:lnTo>
                  <a:cubicBezTo>
                    <a:pt x="24397336" y="0"/>
                    <a:pt x="24403050" y="5715"/>
                    <a:pt x="24403050" y="12700"/>
                  </a:cubicBezTo>
                  <a:lnTo>
                    <a:pt x="24403050" y="13728700"/>
                  </a:lnTo>
                  <a:cubicBezTo>
                    <a:pt x="24403050" y="13735686"/>
                    <a:pt x="24397336" y="13741400"/>
                    <a:pt x="24390350" y="13741400"/>
                  </a:cubicBezTo>
                  <a:lnTo>
                    <a:pt x="12700" y="13741400"/>
                  </a:lnTo>
                  <a:cubicBezTo>
                    <a:pt x="5715" y="13741400"/>
                    <a:pt x="0" y="13735686"/>
                    <a:pt x="0" y="13728700"/>
                  </a:cubicBezTo>
                  <a:lnTo>
                    <a:pt x="0" y="12700"/>
                  </a:lnTo>
                  <a:cubicBezTo>
                    <a:pt x="0" y="5715"/>
                    <a:pt x="5715" y="0"/>
                    <a:pt x="12700" y="0"/>
                  </a:cubicBezTo>
                  <a:moveTo>
                    <a:pt x="12700" y="25400"/>
                  </a:moveTo>
                  <a:lnTo>
                    <a:pt x="12700" y="12700"/>
                  </a:lnTo>
                  <a:lnTo>
                    <a:pt x="25400" y="12700"/>
                  </a:lnTo>
                  <a:lnTo>
                    <a:pt x="25400" y="13728700"/>
                  </a:lnTo>
                  <a:lnTo>
                    <a:pt x="12700" y="13728700"/>
                  </a:lnTo>
                  <a:lnTo>
                    <a:pt x="12700" y="13716000"/>
                  </a:lnTo>
                  <a:lnTo>
                    <a:pt x="24390350" y="13716000"/>
                  </a:lnTo>
                  <a:lnTo>
                    <a:pt x="24390350" y="13728700"/>
                  </a:lnTo>
                  <a:lnTo>
                    <a:pt x="24377650" y="13728700"/>
                  </a:lnTo>
                  <a:lnTo>
                    <a:pt x="24377650" y="12700"/>
                  </a:lnTo>
                  <a:lnTo>
                    <a:pt x="24390350" y="12700"/>
                  </a:lnTo>
                  <a:lnTo>
                    <a:pt x="24390350" y="25400"/>
                  </a:lnTo>
                  <a:lnTo>
                    <a:pt x="12700" y="25400"/>
                  </a:lnTo>
                  <a:close/>
                </a:path>
              </a:pathLst>
            </a:custGeom>
            <a:solidFill>
              <a:srgbClr val="2796AA"/>
            </a:solidFill>
          </p:spPr>
        </p:sp>
      </p:grpSp>
      <p:grpSp>
        <p:nvGrpSpPr>
          <p:cNvPr name="Group 14" id="14"/>
          <p:cNvGrpSpPr/>
          <p:nvPr/>
        </p:nvGrpSpPr>
        <p:grpSpPr>
          <a:xfrm rot="0">
            <a:off x="-4762" y="0"/>
            <a:ext cx="18288000" cy="10287000"/>
            <a:chOff x="0" y="0"/>
            <a:chExt cx="24384000" cy="13716000"/>
          </a:xfrm>
        </p:grpSpPr>
        <p:sp>
          <p:nvSpPr>
            <p:cNvPr name="Freeform 15" id="1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alphaModFix amt="9999"/>
              </a:blip>
              <a:stretch>
                <a:fillRect l="0" t="0" r="0" b="0"/>
              </a:stretch>
            </a:blipFill>
          </p:spPr>
        </p:sp>
      </p:grpSp>
      <p:grpSp>
        <p:nvGrpSpPr>
          <p:cNvPr name="Group 16" id="16"/>
          <p:cNvGrpSpPr/>
          <p:nvPr/>
        </p:nvGrpSpPr>
        <p:grpSpPr>
          <a:xfrm rot="0">
            <a:off x="9144000" y="0"/>
            <a:ext cx="9144000" cy="10287000"/>
            <a:chOff x="0" y="0"/>
            <a:chExt cx="12192000" cy="13716000"/>
          </a:xfrm>
        </p:grpSpPr>
        <p:sp>
          <p:nvSpPr>
            <p:cNvPr name="Freeform 17" id="17"/>
            <p:cNvSpPr/>
            <p:nvPr/>
          </p:nvSpPr>
          <p:spPr>
            <a:xfrm flipH="false" flipV="false" rot="0">
              <a:off x="0" y="0"/>
              <a:ext cx="12192000" cy="13716000"/>
            </a:xfrm>
            <a:custGeom>
              <a:avLst/>
              <a:gdLst/>
              <a:ahLst/>
              <a:cxnLst/>
              <a:rect r="r" b="b" t="t" l="l"/>
              <a:pathLst>
                <a:path h="13716000" w="12192000">
                  <a:moveTo>
                    <a:pt x="0" y="0"/>
                  </a:moveTo>
                  <a:lnTo>
                    <a:pt x="12192000" y="0"/>
                  </a:lnTo>
                  <a:lnTo>
                    <a:pt x="12192000" y="13716000"/>
                  </a:lnTo>
                  <a:lnTo>
                    <a:pt x="0" y="13716000"/>
                  </a:lnTo>
                  <a:close/>
                </a:path>
              </a:pathLst>
            </a:custGeom>
            <a:solidFill>
              <a:srgbClr val="39CDE7"/>
            </a:solidFill>
          </p:spPr>
        </p:sp>
      </p:grpSp>
      <p:grpSp>
        <p:nvGrpSpPr>
          <p:cNvPr name="Group 18" id="18"/>
          <p:cNvGrpSpPr/>
          <p:nvPr/>
        </p:nvGrpSpPr>
        <p:grpSpPr>
          <a:xfrm rot="0">
            <a:off x="3" y="914400"/>
            <a:ext cx="9619298" cy="2052295"/>
            <a:chOff x="0" y="0"/>
            <a:chExt cx="12825730" cy="2736393"/>
          </a:xfrm>
        </p:grpSpPr>
        <p:sp>
          <p:nvSpPr>
            <p:cNvPr name="Freeform 19" id="19"/>
            <p:cNvSpPr/>
            <p:nvPr/>
          </p:nvSpPr>
          <p:spPr>
            <a:xfrm flipH="false" flipV="false" rot="0">
              <a:off x="0" y="0"/>
              <a:ext cx="12825730" cy="2736342"/>
            </a:xfrm>
            <a:custGeom>
              <a:avLst/>
              <a:gdLst/>
              <a:ahLst/>
              <a:cxnLst/>
              <a:rect r="r" b="b" t="t" l="l"/>
              <a:pathLst>
                <a:path h="2736342" w="12825730">
                  <a:moveTo>
                    <a:pt x="0" y="0"/>
                  </a:moveTo>
                  <a:lnTo>
                    <a:pt x="12825730" y="0"/>
                  </a:lnTo>
                  <a:lnTo>
                    <a:pt x="12825730" y="2736342"/>
                  </a:lnTo>
                  <a:lnTo>
                    <a:pt x="0" y="2736342"/>
                  </a:lnTo>
                  <a:close/>
                </a:path>
              </a:pathLst>
            </a:custGeom>
            <a:solidFill>
              <a:srgbClr val="262626"/>
            </a:solidFill>
          </p:spPr>
        </p:sp>
      </p:grpSp>
      <p:grpSp>
        <p:nvGrpSpPr>
          <p:cNvPr name="Group 20" id="20"/>
          <p:cNvGrpSpPr/>
          <p:nvPr/>
        </p:nvGrpSpPr>
        <p:grpSpPr>
          <a:xfrm rot="0">
            <a:off x="1020480" y="1129846"/>
            <a:ext cx="8377018" cy="1621403"/>
            <a:chOff x="0" y="0"/>
            <a:chExt cx="11169358" cy="2161870"/>
          </a:xfrm>
        </p:grpSpPr>
        <p:sp>
          <p:nvSpPr>
            <p:cNvPr name="Freeform 21" id="21"/>
            <p:cNvSpPr/>
            <p:nvPr/>
          </p:nvSpPr>
          <p:spPr>
            <a:xfrm flipH="false" flipV="false" rot="0">
              <a:off x="0" y="0"/>
              <a:ext cx="11169354" cy="2161876"/>
            </a:xfrm>
            <a:custGeom>
              <a:avLst/>
              <a:gdLst/>
              <a:ahLst/>
              <a:cxnLst/>
              <a:rect r="r" b="b" t="t" l="l"/>
              <a:pathLst>
                <a:path h="2161876" w="11169354">
                  <a:moveTo>
                    <a:pt x="0" y="0"/>
                  </a:moveTo>
                  <a:lnTo>
                    <a:pt x="11169354" y="0"/>
                  </a:lnTo>
                  <a:lnTo>
                    <a:pt x="11169354" y="2161876"/>
                  </a:lnTo>
                  <a:lnTo>
                    <a:pt x="0" y="2161876"/>
                  </a:lnTo>
                  <a:close/>
                </a:path>
              </a:pathLst>
            </a:custGeom>
            <a:blipFill>
              <a:blip r:embed="rId5">
                <a:alphaModFix amt="0"/>
              </a:blip>
              <a:stretch>
                <a:fillRect l="0" t="-50669" r="0" b="-50669"/>
              </a:stretch>
            </a:blipFill>
          </p:spPr>
        </p:sp>
        <p:sp>
          <p:nvSpPr>
            <p:cNvPr name="TextBox 22" id="22"/>
            <p:cNvSpPr txBox="true"/>
            <p:nvPr/>
          </p:nvSpPr>
          <p:spPr>
            <a:xfrm>
              <a:off x="0" y="47625"/>
              <a:ext cx="11169358" cy="2114245"/>
            </a:xfrm>
            <a:prstGeom prst="rect">
              <a:avLst/>
            </a:prstGeom>
          </p:spPr>
          <p:txBody>
            <a:bodyPr anchor="ctr" rtlCol="false" tIns="0" lIns="0" bIns="0" rIns="0"/>
            <a:lstStyle/>
            <a:p>
              <a:pPr algn="l">
                <a:lnSpc>
                  <a:spcPts val="5832"/>
                </a:lnSpc>
              </a:pPr>
              <a:r>
                <a:rPr lang="en-US" sz="5400">
                  <a:solidFill>
                    <a:srgbClr val="FFFFFF"/>
                  </a:solidFill>
                  <a:latin typeface="Trebuchet MS"/>
                  <a:ea typeface="Trebuchet MS"/>
                  <a:cs typeface="Trebuchet MS"/>
                  <a:sym typeface="Trebuchet MS"/>
                </a:rPr>
                <a:t>Graduated Response</a:t>
              </a:r>
            </a:p>
          </p:txBody>
        </p:sp>
      </p:grpSp>
      <p:grpSp>
        <p:nvGrpSpPr>
          <p:cNvPr name="Group 23" id="23"/>
          <p:cNvGrpSpPr/>
          <p:nvPr/>
        </p:nvGrpSpPr>
        <p:grpSpPr>
          <a:xfrm rot="0">
            <a:off x="3" y="2955360"/>
            <a:ext cx="9614916" cy="387591"/>
            <a:chOff x="0" y="0"/>
            <a:chExt cx="12819888" cy="516788"/>
          </a:xfrm>
        </p:grpSpPr>
        <p:sp>
          <p:nvSpPr>
            <p:cNvPr name="Freeform 24" id="24"/>
            <p:cNvSpPr/>
            <p:nvPr/>
          </p:nvSpPr>
          <p:spPr>
            <a:xfrm flipH="false" flipV="false" rot="0">
              <a:off x="0" y="0"/>
              <a:ext cx="12819888" cy="516763"/>
            </a:xfrm>
            <a:custGeom>
              <a:avLst/>
              <a:gdLst/>
              <a:ahLst/>
              <a:cxnLst/>
              <a:rect r="r" b="b" t="t" l="l"/>
              <a:pathLst>
                <a:path h="516763" w="12819888">
                  <a:moveTo>
                    <a:pt x="0" y="0"/>
                  </a:moveTo>
                  <a:lnTo>
                    <a:pt x="12819888" y="0"/>
                  </a:lnTo>
                  <a:lnTo>
                    <a:pt x="12819888" y="516763"/>
                  </a:lnTo>
                  <a:lnTo>
                    <a:pt x="0" y="516763"/>
                  </a:lnTo>
                  <a:lnTo>
                    <a:pt x="0" y="0"/>
                  </a:lnTo>
                  <a:close/>
                </a:path>
              </a:pathLst>
            </a:custGeom>
            <a:blipFill>
              <a:blip r:embed="rId3"/>
              <a:stretch>
                <a:fillRect l="-15506" t="0" r="-15506" b="-4"/>
              </a:stretch>
            </a:blipFill>
          </p:spPr>
        </p:sp>
      </p:grpSp>
      <p:sp>
        <p:nvSpPr>
          <p:cNvPr name="TextBox 25" id="25"/>
          <p:cNvSpPr txBox="true"/>
          <p:nvPr/>
        </p:nvSpPr>
        <p:spPr>
          <a:xfrm rot="0">
            <a:off x="1111920" y="3570075"/>
            <a:ext cx="7474382" cy="5288480"/>
          </a:xfrm>
          <a:prstGeom prst="rect">
            <a:avLst/>
          </a:prstGeom>
        </p:spPr>
        <p:txBody>
          <a:bodyPr anchor="t" rtlCol="false" tIns="0" lIns="0" bIns="0" rIns="0">
            <a:spAutoFit/>
          </a:bodyPr>
          <a:lstStyle/>
          <a:p>
            <a:pPr algn="l" marL="488632" indent="-244316" lvl="1">
              <a:lnSpc>
                <a:spcPts val="2916"/>
              </a:lnSpc>
              <a:buFont typeface="Arial"/>
              <a:buChar char="•"/>
            </a:pPr>
            <a:r>
              <a:rPr lang="en-US" sz="2700">
                <a:solidFill>
                  <a:srgbClr val="FFFFFF"/>
                </a:solidFill>
                <a:latin typeface="Trebuchet MS"/>
                <a:ea typeface="Trebuchet MS"/>
                <a:cs typeface="Trebuchet MS"/>
                <a:sym typeface="Trebuchet MS"/>
              </a:rPr>
              <a:t>Nuanced approach orchestrated by Minister for External Affairs Garfield Barwick</a:t>
            </a:r>
          </a:p>
          <a:p>
            <a:pPr algn="l" marL="488632" indent="-244316" lvl="1">
              <a:lnSpc>
                <a:spcPts val="2916"/>
              </a:lnSpc>
              <a:buFont typeface="Arial"/>
              <a:buChar char="•"/>
            </a:pPr>
            <a:r>
              <a:rPr lang="en-US" sz="2700">
                <a:solidFill>
                  <a:srgbClr val="FFFFFF"/>
                </a:solidFill>
                <a:latin typeface="Trebuchet MS"/>
                <a:ea typeface="Trebuchet MS"/>
                <a:cs typeface="Trebuchet MS"/>
                <a:sym typeface="Trebuchet MS"/>
              </a:rPr>
              <a:t>Initially refuse the request for military assistance, then offer to relieve troops serving elsewhere in Malaysia, &amp; finally make a commitment of a battalion &amp; SAS troops to be ‘eyes and ears’</a:t>
            </a:r>
          </a:p>
          <a:p>
            <a:pPr algn="l" marL="488632" indent="-244316" lvl="1">
              <a:lnSpc>
                <a:spcPts val="2916"/>
              </a:lnSpc>
              <a:buFont typeface="Arial"/>
              <a:buChar char="•"/>
            </a:pPr>
            <a:r>
              <a:rPr lang="en-US" sz="2700">
                <a:solidFill>
                  <a:srgbClr val="FFFFFF"/>
                </a:solidFill>
                <a:latin typeface="Trebuchet MS"/>
                <a:ea typeface="Trebuchet MS"/>
                <a:cs typeface="Trebuchet MS"/>
                <a:sym typeface="Trebuchet MS"/>
              </a:rPr>
              <a:t>Olive branches: cooperating on the demarcation of the border between Papua New Guinea and West New Guinea, Indonesian students welcome under Australian training programs, development aid continued under the Colombo Plan, small number of Indonesian army officers remained enrolled at the Australian Army’s Staff College</a:t>
            </a:r>
          </a:p>
          <a:p>
            <a:pPr algn="l" marL="488632" indent="-244316" lvl="1">
              <a:lnSpc>
                <a:spcPts val="2916"/>
              </a:lnSpc>
            </a:pPr>
          </a:p>
          <a:p>
            <a:pPr algn="l" marL="488632" indent="-244316" lvl="1">
              <a:lnSpc>
                <a:spcPts val="2916"/>
              </a:lnSpc>
            </a:pPr>
          </a:p>
        </p:txBody>
      </p:sp>
      <p:grpSp>
        <p:nvGrpSpPr>
          <p:cNvPr name="Group 26" id="26"/>
          <p:cNvGrpSpPr/>
          <p:nvPr/>
        </p:nvGrpSpPr>
        <p:grpSpPr>
          <a:xfrm rot="0">
            <a:off x="10099748" y="964197"/>
            <a:ext cx="7218607" cy="8362683"/>
            <a:chOff x="0" y="0"/>
            <a:chExt cx="9624809" cy="11150244"/>
          </a:xfrm>
        </p:grpSpPr>
        <p:sp>
          <p:nvSpPr>
            <p:cNvPr name="Freeform 27" id="27"/>
            <p:cNvSpPr/>
            <p:nvPr/>
          </p:nvSpPr>
          <p:spPr>
            <a:xfrm flipH="false" flipV="false" rot="0">
              <a:off x="0" y="0"/>
              <a:ext cx="9624822" cy="11150219"/>
            </a:xfrm>
            <a:custGeom>
              <a:avLst/>
              <a:gdLst/>
              <a:ahLst/>
              <a:cxnLst/>
              <a:rect r="r" b="b" t="t" l="l"/>
              <a:pathLst>
                <a:path h="11150219" w="9624822">
                  <a:moveTo>
                    <a:pt x="0" y="0"/>
                  </a:moveTo>
                  <a:lnTo>
                    <a:pt x="9624822" y="0"/>
                  </a:lnTo>
                  <a:lnTo>
                    <a:pt x="9624822" y="11150219"/>
                  </a:lnTo>
                  <a:lnTo>
                    <a:pt x="0" y="11150219"/>
                  </a:lnTo>
                  <a:close/>
                </a:path>
              </a:pathLst>
            </a:custGeom>
            <a:solidFill>
              <a:srgbClr val="FFFFFF"/>
            </a:solidFill>
          </p:spPr>
        </p:sp>
      </p:grpSp>
      <p:grpSp>
        <p:nvGrpSpPr>
          <p:cNvPr name="Group 28" id="28"/>
          <p:cNvGrpSpPr/>
          <p:nvPr/>
        </p:nvGrpSpPr>
        <p:grpSpPr>
          <a:xfrm rot="0">
            <a:off x="10565902" y="2670524"/>
            <a:ext cx="6267631" cy="4935760"/>
            <a:chOff x="0" y="0"/>
            <a:chExt cx="8356841" cy="6581013"/>
          </a:xfrm>
        </p:grpSpPr>
        <p:sp>
          <p:nvSpPr>
            <p:cNvPr name="Freeform 29" id="29" descr="A picture containing outdoor, old, plane, person  Description automatically generated"/>
            <p:cNvSpPr/>
            <p:nvPr/>
          </p:nvSpPr>
          <p:spPr>
            <a:xfrm flipH="false" flipV="false" rot="0">
              <a:off x="0" y="0"/>
              <a:ext cx="8356854" cy="6581013"/>
            </a:xfrm>
            <a:custGeom>
              <a:avLst/>
              <a:gdLst/>
              <a:ahLst/>
              <a:cxnLst/>
              <a:rect r="r" b="b" t="t" l="l"/>
              <a:pathLst>
                <a:path h="6581013" w="8356854">
                  <a:moveTo>
                    <a:pt x="0" y="0"/>
                  </a:moveTo>
                  <a:lnTo>
                    <a:pt x="8356854" y="0"/>
                  </a:lnTo>
                  <a:lnTo>
                    <a:pt x="8356854" y="6581013"/>
                  </a:lnTo>
                  <a:lnTo>
                    <a:pt x="0" y="6581013"/>
                  </a:lnTo>
                  <a:lnTo>
                    <a:pt x="0" y="0"/>
                  </a:lnTo>
                  <a:close/>
                </a:path>
              </a:pathLst>
            </a:custGeom>
            <a:blipFill>
              <a:blip r:embed="rId6"/>
              <a:stretch>
                <a:fillRect l="-52" t="0" r="-52" b="0"/>
              </a:stretch>
            </a:blipFill>
          </p:spPr>
        </p:sp>
      </p:gr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2FE9DF">
                <a:alpha val="100000"/>
              </a:srgbClr>
            </a:gs>
            <a:gs pos="50000">
              <a:srgbClr val="21ABC8">
                <a:alpha val="100000"/>
              </a:srgbClr>
            </a:gs>
            <a:gs pos="100000">
              <a:srgbClr val="0B2262">
                <a:alpha val="100000"/>
              </a:srgbClr>
            </a:gs>
          </a:gsLst>
          <a:lin ang="2520000"/>
        </a:gra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descr="hashOverlay-FullResolve.png"/>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alphaModFix amt="9999"/>
              </a:blip>
              <a:stretch>
                <a:fillRect l="0" t="0" r="0" b="0"/>
              </a:stretch>
            </a:blipFill>
          </p:spPr>
        </p:sp>
      </p:grpSp>
      <p:grpSp>
        <p:nvGrpSpPr>
          <p:cNvPr name="Group 4" id="4"/>
          <p:cNvGrpSpPr/>
          <p:nvPr/>
        </p:nvGrpSpPr>
        <p:grpSpPr>
          <a:xfrm rot="0">
            <a:off x="1" y="2955360"/>
            <a:ext cx="15656719" cy="481746"/>
            <a:chOff x="0" y="0"/>
            <a:chExt cx="20875625" cy="642328"/>
          </a:xfrm>
        </p:grpSpPr>
        <p:sp>
          <p:nvSpPr>
            <p:cNvPr name="Freeform 5" id="5" descr="HD-ShadowLong.png"/>
            <p:cNvSpPr/>
            <p:nvPr/>
          </p:nvSpPr>
          <p:spPr>
            <a:xfrm flipH="false" flipV="false" rot="0">
              <a:off x="0" y="0"/>
              <a:ext cx="20875625" cy="642366"/>
            </a:xfrm>
            <a:custGeom>
              <a:avLst/>
              <a:gdLst/>
              <a:ahLst/>
              <a:cxnLst/>
              <a:rect r="r" b="b" t="t" l="l"/>
              <a:pathLst>
                <a:path h="642366" w="20875625">
                  <a:moveTo>
                    <a:pt x="0" y="0"/>
                  </a:moveTo>
                  <a:lnTo>
                    <a:pt x="20875625" y="0"/>
                  </a:lnTo>
                  <a:lnTo>
                    <a:pt x="20875625" y="642366"/>
                  </a:lnTo>
                  <a:lnTo>
                    <a:pt x="0" y="642366"/>
                  </a:lnTo>
                  <a:lnTo>
                    <a:pt x="0" y="0"/>
                  </a:lnTo>
                  <a:close/>
                </a:path>
              </a:pathLst>
            </a:custGeom>
            <a:blipFill>
              <a:blip r:embed="rId3"/>
              <a:stretch>
                <a:fillRect l="0" t="0" r="0" b="5"/>
              </a:stretch>
            </a:blipFill>
          </p:spPr>
        </p:sp>
      </p:grpSp>
      <p:grpSp>
        <p:nvGrpSpPr>
          <p:cNvPr name="Group 6" id="6"/>
          <p:cNvGrpSpPr/>
          <p:nvPr/>
        </p:nvGrpSpPr>
        <p:grpSpPr>
          <a:xfrm rot="0">
            <a:off x="15878737" y="2956855"/>
            <a:ext cx="2404491" cy="216408"/>
            <a:chOff x="0" y="0"/>
            <a:chExt cx="3205988" cy="288544"/>
          </a:xfrm>
        </p:grpSpPr>
        <p:sp>
          <p:nvSpPr>
            <p:cNvPr name="Freeform 7" id="7" descr="HD-ShadowShort.png"/>
            <p:cNvSpPr/>
            <p:nvPr/>
          </p:nvSpPr>
          <p:spPr>
            <a:xfrm flipH="false" flipV="false" rot="0">
              <a:off x="0" y="0"/>
              <a:ext cx="3205988" cy="288544"/>
            </a:xfrm>
            <a:custGeom>
              <a:avLst/>
              <a:gdLst/>
              <a:ahLst/>
              <a:cxnLst/>
              <a:rect r="r" b="b" t="t" l="l"/>
              <a:pathLst>
                <a:path h="288544" w="3205988">
                  <a:moveTo>
                    <a:pt x="0" y="0"/>
                  </a:moveTo>
                  <a:lnTo>
                    <a:pt x="3205988" y="0"/>
                  </a:lnTo>
                  <a:lnTo>
                    <a:pt x="3205988" y="288544"/>
                  </a:lnTo>
                  <a:lnTo>
                    <a:pt x="0" y="288544"/>
                  </a:lnTo>
                  <a:lnTo>
                    <a:pt x="0" y="0"/>
                  </a:lnTo>
                  <a:close/>
                </a:path>
              </a:pathLst>
            </a:custGeom>
            <a:blipFill>
              <a:blip r:embed="rId4"/>
              <a:stretch>
                <a:fillRect l="0" t="0" r="0" b="0"/>
              </a:stretch>
            </a:blipFill>
          </p:spPr>
        </p:sp>
      </p:grpSp>
      <p:grpSp>
        <p:nvGrpSpPr>
          <p:cNvPr name="Group 8" id="8"/>
          <p:cNvGrpSpPr/>
          <p:nvPr/>
        </p:nvGrpSpPr>
        <p:grpSpPr>
          <a:xfrm rot="0">
            <a:off x="0" y="914400"/>
            <a:ext cx="15656719" cy="2052295"/>
            <a:chOff x="0" y="0"/>
            <a:chExt cx="20875625" cy="2736393"/>
          </a:xfrm>
        </p:grpSpPr>
        <p:sp>
          <p:nvSpPr>
            <p:cNvPr name="Freeform 9" id="9"/>
            <p:cNvSpPr/>
            <p:nvPr/>
          </p:nvSpPr>
          <p:spPr>
            <a:xfrm flipH="false" flipV="false" rot="0">
              <a:off x="0" y="0"/>
              <a:ext cx="20875625" cy="2736342"/>
            </a:xfrm>
            <a:custGeom>
              <a:avLst/>
              <a:gdLst/>
              <a:ahLst/>
              <a:cxnLst/>
              <a:rect r="r" b="b" t="t" l="l"/>
              <a:pathLst>
                <a:path h="2736342" w="20875625">
                  <a:moveTo>
                    <a:pt x="0" y="0"/>
                  </a:moveTo>
                  <a:lnTo>
                    <a:pt x="20875625" y="0"/>
                  </a:lnTo>
                  <a:lnTo>
                    <a:pt x="20875625" y="2736342"/>
                  </a:lnTo>
                  <a:lnTo>
                    <a:pt x="0" y="2736342"/>
                  </a:lnTo>
                  <a:close/>
                </a:path>
              </a:pathLst>
            </a:custGeom>
            <a:solidFill>
              <a:srgbClr val="262626"/>
            </a:solidFill>
          </p:spPr>
        </p:sp>
      </p:grpSp>
      <p:grpSp>
        <p:nvGrpSpPr>
          <p:cNvPr name="Group 10" id="10"/>
          <p:cNvGrpSpPr/>
          <p:nvPr/>
        </p:nvGrpSpPr>
        <p:grpSpPr>
          <a:xfrm rot="0">
            <a:off x="15878737" y="914400"/>
            <a:ext cx="2404491" cy="2052295"/>
            <a:chOff x="0" y="0"/>
            <a:chExt cx="3205988" cy="2736393"/>
          </a:xfrm>
        </p:grpSpPr>
        <p:sp>
          <p:nvSpPr>
            <p:cNvPr name="Freeform 11" id="11"/>
            <p:cNvSpPr/>
            <p:nvPr/>
          </p:nvSpPr>
          <p:spPr>
            <a:xfrm flipH="false" flipV="false" rot="0">
              <a:off x="0" y="0"/>
              <a:ext cx="3205988" cy="2736342"/>
            </a:xfrm>
            <a:custGeom>
              <a:avLst/>
              <a:gdLst/>
              <a:ahLst/>
              <a:cxnLst/>
              <a:rect r="r" b="b" t="t" l="l"/>
              <a:pathLst>
                <a:path h="2736342" w="3205988">
                  <a:moveTo>
                    <a:pt x="0" y="0"/>
                  </a:moveTo>
                  <a:lnTo>
                    <a:pt x="3205988" y="0"/>
                  </a:lnTo>
                  <a:lnTo>
                    <a:pt x="3205988" y="2736342"/>
                  </a:lnTo>
                  <a:lnTo>
                    <a:pt x="0" y="2736342"/>
                  </a:lnTo>
                  <a:close/>
                </a:path>
              </a:pathLst>
            </a:custGeom>
            <a:solidFill>
              <a:srgbClr val="39CDE7"/>
            </a:solidFill>
          </p:spPr>
        </p:sp>
      </p:grpSp>
      <p:grpSp>
        <p:nvGrpSpPr>
          <p:cNvPr name="Group 12" id="12"/>
          <p:cNvGrpSpPr/>
          <p:nvPr/>
        </p:nvGrpSpPr>
        <p:grpSpPr>
          <a:xfrm rot="0">
            <a:off x="-9525" y="-28575"/>
            <a:ext cx="18302288" cy="10306050"/>
            <a:chOff x="0" y="0"/>
            <a:chExt cx="24403050" cy="13741400"/>
          </a:xfrm>
        </p:grpSpPr>
        <p:sp>
          <p:nvSpPr>
            <p:cNvPr name="Freeform 13" id="13"/>
            <p:cNvSpPr/>
            <p:nvPr/>
          </p:nvSpPr>
          <p:spPr>
            <a:xfrm flipH="false" flipV="false" rot="0">
              <a:off x="0" y="0"/>
              <a:ext cx="24403050" cy="13741400"/>
            </a:xfrm>
            <a:custGeom>
              <a:avLst/>
              <a:gdLst/>
              <a:ahLst/>
              <a:cxnLst/>
              <a:rect r="r" b="b" t="t" l="l"/>
              <a:pathLst>
                <a:path h="13741400" w="24403050">
                  <a:moveTo>
                    <a:pt x="12700" y="0"/>
                  </a:moveTo>
                  <a:lnTo>
                    <a:pt x="24390350" y="0"/>
                  </a:lnTo>
                  <a:cubicBezTo>
                    <a:pt x="24397336" y="0"/>
                    <a:pt x="24403050" y="5715"/>
                    <a:pt x="24403050" y="12700"/>
                  </a:cubicBezTo>
                  <a:lnTo>
                    <a:pt x="24403050" y="13728700"/>
                  </a:lnTo>
                  <a:cubicBezTo>
                    <a:pt x="24403050" y="13735686"/>
                    <a:pt x="24397336" y="13741400"/>
                    <a:pt x="24390350" y="13741400"/>
                  </a:cubicBezTo>
                  <a:lnTo>
                    <a:pt x="12700" y="13741400"/>
                  </a:lnTo>
                  <a:cubicBezTo>
                    <a:pt x="5715" y="13741400"/>
                    <a:pt x="0" y="13735686"/>
                    <a:pt x="0" y="13728700"/>
                  </a:cubicBezTo>
                  <a:lnTo>
                    <a:pt x="0" y="12700"/>
                  </a:lnTo>
                  <a:cubicBezTo>
                    <a:pt x="0" y="5715"/>
                    <a:pt x="5715" y="0"/>
                    <a:pt x="12700" y="0"/>
                  </a:cubicBezTo>
                  <a:moveTo>
                    <a:pt x="12700" y="25400"/>
                  </a:moveTo>
                  <a:lnTo>
                    <a:pt x="12700" y="12700"/>
                  </a:lnTo>
                  <a:lnTo>
                    <a:pt x="25400" y="12700"/>
                  </a:lnTo>
                  <a:lnTo>
                    <a:pt x="25400" y="13728700"/>
                  </a:lnTo>
                  <a:lnTo>
                    <a:pt x="12700" y="13728700"/>
                  </a:lnTo>
                  <a:lnTo>
                    <a:pt x="12700" y="13716000"/>
                  </a:lnTo>
                  <a:lnTo>
                    <a:pt x="24390350" y="13716000"/>
                  </a:lnTo>
                  <a:lnTo>
                    <a:pt x="24390350" y="13728700"/>
                  </a:lnTo>
                  <a:lnTo>
                    <a:pt x="24377650" y="13728700"/>
                  </a:lnTo>
                  <a:lnTo>
                    <a:pt x="24377650" y="12700"/>
                  </a:lnTo>
                  <a:lnTo>
                    <a:pt x="24390350" y="12700"/>
                  </a:lnTo>
                  <a:lnTo>
                    <a:pt x="24390350" y="25400"/>
                  </a:lnTo>
                  <a:lnTo>
                    <a:pt x="12700" y="25400"/>
                  </a:lnTo>
                  <a:close/>
                </a:path>
              </a:pathLst>
            </a:custGeom>
            <a:solidFill>
              <a:srgbClr val="2796AA"/>
            </a:solidFill>
          </p:spPr>
        </p:sp>
      </p:grpSp>
      <p:grpSp>
        <p:nvGrpSpPr>
          <p:cNvPr name="Group 14" id="14"/>
          <p:cNvGrpSpPr/>
          <p:nvPr/>
        </p:nvGrpSpPr>
        <p:grpSpPr>
          <a:xfrm rot="0">
            <a:off x="-4762" y="0"/>
            <a:ext cx="18288000" cy="10287000"/>
            <a:chOff x="0" y="0"/>
            <a:chExt cx="24384000" cy="13716000"/>
          </a:xfrm>
        </p:grpSpPr>
        <p:sp>
          <p:nvSpPr>
            <p:cNvPr name="Freeform 15" id="1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alphaModFix amt="9999"/>
              </a:blip>
              <a:stretch>
                <a:fillRect l="0" t="0" r="0" b="0"/>
              </a:stretch>
            </a:blipFill>
          </p:spPr>
        </p:sp>
      </p:grpSp>
      <p:grpSp>
        <p:nvGrpSpPr>
          <p:cNvPr name="Group 16" id="16"/>
          <p:cNvGrpSpPr/>
          <p:nvPr/>
        </p:nvGrpSpPr>
        <p:grpSpPr>
          <a:xfrm rot="0">
            <a:off x="9144000" y="0"/>
            <a:ext cx="9144000" cy="10287000"/>
            <a:chOff x="0" y="0"/>
            <a:chExt cx="12192000" cy="13716000"/>
          </a:xfrm>
        </p:grpSpPr>
        <p:sp>
          <p:nvSpPr>
            <p:cNvPr name="Freeform 17" id="17"/>
            <p:cNvSpPr/>
            <p:nvPr/>
          </p:nvSpPr>
          <p:spPr>
            <a:xfrm flipH="false" flipV="false" rot="0">
              <a:off x="0" y="0"/>
              <a:ext cx="12192000" cy="13716000"/>
            </a:xfrm>
            <a:custGeom>
              <a:avLst/>
              <a:gdLst/>
              <a:ahLst/>
              <a:cxnLst/>
              <a:rect r="r" b="b" t="t" l="l"/>
              <a:pathLst>
                <a:path h="13716000" w="12192000">
                  <a:moveTo>
                    <a:pt x="0" y="0"/>
                  </a:moveTo>
                  <a:lnTo>
                    <a:pt x="12192000" y="0"/>
                  </a:lnTo>
                  <a:lnTo>
                    <a:pt x="12192000" y="13716000"/>
                  </a:lnTo>
                  <a:lnTo>
                    <a:pt x="0" y="13716000"/>
                  </a:lnTo>
                  <a:close/>
                </a:path>
              </a:pathLst>
            </a:custGeom>
            <a:solidFill>
              <a:srgbClr val="39CDE7"/>
            </a:solidFill>
          </p:spPr>
        </p:sp>
      </p:grpSp>
      <p:grpSp>
        <p:nvGrpSpPr>
          <p:cNvPr name="Group 18" id="18"/>
          <p:cNvGrpSpPr/>
          <p:nvPr/>
        </p:nvGrpSpPr>
        <p:grpSpPr>
          <a:xfrm rot="0">
            <a:off x="3" y="914400"/>
            <a:ext cx="9619298" cy="2052295"/>
            <a:chOff x="0" y="0"/>
            <a:chExt cx="12825730" cy="2736393"/>
          </a:xfrm>
        </p:grpSpPr>
        <p:sp>
          <p:nvSpPr>
            <p:cNvPr name="Freeform 19" id="19"/>
            <p:cNvSpPr/>
            <p:nvPr/>
          </p:nvSpPr>
          <p:spPr>
            <a:xfrm flipH="false" flipV="false" rot="0">
              <a:off x="0" y="0"/>
              <a:ext cx="12825730" cy="2736342"/>
            </a:xfrm>
            <a:custGeom>
              <a:avLst/>
              <a:gdLst/>
              <a:ahLst/>
              <a:cxnLst/>
              <a:rect r="r" b="b" t="t" l="l"/>
              <a:pathLst>
                <a:path h="2736342" w="12825730">
                  <a:moveTo>
                    <a:pt x="0" y="0"/>
                  </a:moveTo>
                  <a:lnTo>
                    <a:pt x="12825730" y="0"/>
                  </a:lnTo>
                  <a:lnTo>
                    <a:pt x="12825730" y="2736342"/>
                  </a:lnTo>
                  <a:lnTo>
                    <a:pt x="0" y="2736342"/>
                  </a:lnTo>
                  <a:close/>
                </a:path>
              </a:pathLst>
            </a:custGeom>
            <a:solidFill>
              <a:srgbClr val="262626"/>
            </a:solidFill>
          </p:spPr>
        </p:sp>
      </p:grpSp>
      <p:grpSp>
        <p:nvGrpSpPr>
          <p:cNvPr name="Group 20" id="20"/>
          <p:cNvGrpSpPr/>
          <p:nvPr/>
        </p:nvGrpSpPr>
        <p:grpSpPr>
          <a:xfrm rot="0">
            <a:off x="1020480" y="1129846"/>
            <a:ext cx="8377018" cy="1621403"/>
            <a:chOff x="0" y="0"/>
            <a:chExt cx="11169358" cy="2161870"/>
          </a:xfrm>
        </p:grpSpPr>
        <p:sp>
          <p:nvSpPr>
            <p:cNvPr name="Freeform 21" id="21"/>
            <p:cNvSpPr/>
            <p:nvPr/>
          </p:nvSpPr>
          <p:spPr>
            <a:xfrm flipH="false" flipV="false" rot="0">
              <a:off x="0" y="0"/>
              <a:ext cx="11169354" cy="2161876"/>
            </a:xfrm>
            <a:custGeom>
              <a:avLst/>
              <a:gdLst/>
              <a:ahLst/>
              <a:cxnLst/>
              <a:rect r="r" b="b" t="t" l="l"/>
              <a:pathLst>
                <a:path h="2161876" w="11169354">
                  <a:moveTo>
                    <a:pt x="0" y="0"/>
                  </a:moveTo>
                  <a:lnTo>
                    <a:pt x="11169354" y="0"/>
                  </a:lnTo>
                  <a:lnTo>
                    <a:pt x="11169354" y="2161876"/>
                  </a:lnTo>
                  <a:lnTo>
                    <a:pt x="0" y="2161876"/>
                  </a:lnTo>
                  <a:close/>
                </a:path>
              </a:pathLst>
            </a:custGeom>
            <a:blipFill>
              <a:blip r:embed="rId5">
                <a:alphaModFix amt="0"/>
              </a:blip>
              <a:stretch>
                <a:fillRect l="0" t="-50669" r="0" b="-50669"/>
              </a:stretch>
            </a:blipFill>
          </p:spPr>
        </p:sp>
        <p:sp>
          <p:nvSpPr>
            <p:cNvPr name="TextBox 22" id="22"/>
            <p:cNvSpPr txBox="true"/>
            <p:nvPr/>
          </p:nvSpPr>
          <p:spPr>
            <a:xfrm>
              <a:off x="0" y="47625"/>
              <a:ext cx="11169358" cy="2114245"/>
            </a:xfrm>
            <a:prstGeom prst="rect">
              <a:avLst/>
            </a:prstGeom>
          </p:spPr>
          <p:txBody>
            <a:bodyPr anchor="ctr" rtlCol="false" tIns="0" lIns="0" bIns="0" rIns="0"/>
            <a:lstStyle/>
            <a:p>
              <a:pPr algn="l">
                <a:lnSpc>
                  <a:spcPts val="5832"/>
                </a:lnSpc>
              </a:pPr>
              <a:r>
                <a:rPr lang="en-US" sz="5400">
                  <a:solidFill>
                    <a:srgbClr val="FFFFFF"/>
                  </a:solidFill>
                  <a:latin typeface="Trebuchet MS"/>
                  <a:ea typeface="Trebuchet MS"/>
                  <a:cs typeface="Trebuchet MS"/>
                  <a:sym typeface="Trebuchet MS"/>
                </a:rPr>
                <a:t>The Sudden Death of Indonesian Communism</a:t>
              </a:r>
            </a:p>
          </p:txBody>
        </p:sp>
      </p:grpSp>
      <p:grpSp>
        <p:nvGrpSpPr>
          <p:cNvPr name="Group 23" id="23"/>
          <p:cNvGrpSpPr/>
          <p:nvPr/>
        </p:nvGrpSpPr>
        <p:grpSpPr>
          <a:xfrm rot="0">
            <a:off x="3" y="2955360"/>
            <a:ext cx="9614916" cy="387591"/>
            <a:chOff x="0" y="0"/>
            <a:chExt cx="12819888" cy="516788"/>
          </a:xfrm>
        </p:grpSpPr>
        <p:sp>
          <p:nvSpPr>
            <p:cNvPr name="Freeform 24" id="24"/>
            <p:cNvSpPr/>
            <p:nvPr/>
          </p:nvSpPr>
          <p:spPr>
            <a:xfrm flipH="false" flipV="false" rot="0">
              <a:off x="0" y="0"/>
              <a:ext cx="12819888" cy="516763"/>
            </a:xfrm>
            <a:custGeom>
              <a:avLst/>
              <a:gdLst/>
              <a:ahLst/>
              <a:cxnLst/>
              <a:rect r="r" b="b" t="t" l="l"/>
              <a:pathLst>
                <a:path h="516763" w="12819888">
                  <a:moveTo>
                    <a:pt x="0" y="0"/>
                  </a:moveTo>
                  <a:lnTo>
                    <a:pt x="12819888" y="0"/>
                  </a:lnTo>
                  <a:lnTo>
                    <a:pt x="12819888" y="516763"/>
                  </a:lnTo>
                  <a:lnTo>
                    <a:pt x="0" y="516763"/>
                  </a:lnTo>
                  <a:lnTo>
                    <a:pt x="0" y="0"/>
                  </a:lnTo>
                  <a:close/>
                </a:path>
              </a:pathLst>
            </a:custGeom>
            <a:blipFill>
              <a:blip r:embed="rId3"/>
              <a:stretch>
                <a:fillRect l="-15506" t="0" r="-15506" b="-4"/>
              </a:stretch>
            </a:blipFill>
          </p:spPr>
        </p:sp>
      </p:grpSp>
      <p:sp>
        <p:nvSpPr>
          <p:cNvPr name="TextBox 25" id="25"/>
          <p:cNvSpPr txBox="true"/>
          <p:nvPr/>
        </p:nvSpPr>
        <p:spPr>
          <a:xfrm rot="0">
            <a:off x="631669" y="3570075"/>
            <a:ext cx="7954632" cy="5903204"/>
          </a:xfrm>
          <a:prstGeom prst="rect">
            <a:avLst/>
          </a:prstGeom>
        </p:spPr>
        <p:txBody>
          <a:bodyPr anchor="t" rtlCol="false" tIns="0" lIns="0" bIns="0" rIns="0">
            <a:spAutoFit/>
          </a:bodyPr>
          <a:lstStyle/>
          <a:p>
            <a:pPr algn="l" marL="488632" indent="-244316" lvl="1">
              <a:lnSpc>
                <a:spcPts val="2916"/>
              </a:lnSpc>
              <a:buFont typeface="Arial"/>
              <a:buChar char="•"/>
            </a:pPr>
            <a:r>
              <a:rPr lang="en-US" sz="2700">
                <a:solidFill>
                  <a:srgbClr val="FFFFFF"/>
                </a:solidFill>
                <a:latin typeface="Trebuchet MS"/>
                <a:ea typeface="Trebuchet MS"/>
                <a:cs typeface="Trebuchet MS"/>
                <a:sym typeface="Trebuchet MS"/>
              </a:rPr>
              <a:t>Late 1964 Sukarno speaks of a Beijing– Jakarta– Hanoi– Phnom Penh– Pyongyang axis, move a full brigade of Indonesian troops to Borneo border</a:t>
            </a:r>
          </a:p>
          <a:p>
            <a:pPr algn="l" marL="488632" indent="-244316" lvl="1">
              <a:lnSpc>
                <a:spcPts val="2916"/>
              </a:lnSpc>
              <a:buFont typeface="Arial"/>
              <a:buChar char="•"/>
            </a:pPr>
            <a:r>
              <a:rPr lang="en-US" sz="2700">
                <a:solidFill>
                  <a:srgbClr val="FFFFFF"/>
                </a:solidFill>
                <a:latin typeface="Trebuchet MS"/>
                <a:ea typeface="Trebuchet MS"/>
                <a:cs typeface="Trebuchet MS"/>
                <a:sym typeface="Trebuchet MS"/>
              </a:rPr>
              <a:t>Australia commit to increasing its standing army by 5000 men &amp; embark on a major upgrade of its air force</a:t>
            </a:r>
          </a:p>
          <a:p>
            <a:pPr algn="l" marL="488632" indent="-244316" lvl="1">
              <a:lnSpc>
                <a:spcPts val="2916"/>
              </a:lnSpc>
              <a:buFont typeface="Arial"/>
              <a:buChar char="•"/>
            </a:pPr>
            <a:r>
              <a:rPr lang="en-US" sz="2700">
                <a:solidFill>
                  <a:srgbClr val="FFFFFF"/>
                </a:solidFill>
                <a:latin typeface="Trebuchet MS"/>
                <a:ea typeface="Trebuchet MS"/>
                <a:cs typeface="Trebuchet MS"/>
                <a:sym typeface="Trebuchet MS"/>
              </a:rPr>
              <a:t>Night of 30 September–1 October 1965 botched coup</a:t>
            </a:r>
          </a:p>
          <a:p>
            <a:pPr algn="l" marL="488632" indent="-244316" lvl="1">
              <a:lnSpc>
                <a:spcPts val="2916"/>
              </a:lnSpc>
              <a:buFont typeface="Arial"/>
              <a:buChar char="•"/>
            </a:pPr>
            <a:r>
              <a:rPr lang="en-US" sz="2700">
                <a:solidFill>
                  <a:srgbClr val="FFFFFF"/>
                </a:solidFill>
                <a:latin typeface="Trebuchet MS"/>
                <a:ea typeface="Trebuchet MS"/>
                <a:cs typeface="Trebuchet MS"/>
                <a:sym typeface="Trebuchet MS"/>
              </a:rPr>
              <a:t>In March 1966 Suharto took many of the presidential powers from Sukarno, but let him retain the title; in March 1967 Suharto became Acting President; and only in March 1968 did he formally become President, the office he would hold for the next 30 years</a:t>
            </a:r>
          </a:p>
          <a:p>
            <a:pPr algn="l" marL="488632" indent="-244316" lvl="1">
              <a:lnSpc>
                <a:spcPts val="2916"/>
              </a:lnSpc>
              <a:buFont typeface="Arial"/>
              <a:buChar char="•"/>
            </a:pPr>
            <a:r>
              <a:rPr lang="en-US" sz="2700">
                <a:solidFill>
                  <a:srgbClr val="FFFFFF"/>
                </a:solidFill>
                <a:latin typeface="Trebuchet MS"/>
                <a:ea typeface="Trebuchet MS"/>
                <a:cs typeface="Trebuchet MS"/>
                <a:sym typeface="Trebuchet MS"/>
              </a:rPr>
              <a:t>Confrontation only officially ended August 1966</a:t>
            </a:r>
          </a:p>
        </p:txBody>
      </p:sp>
      <p:grpSp>
        <p:nvGrpSpPr>
          <p:cNvPr name="Group 26" id="26"/>
          <p:cNvGrpSpPr/>
          <p:nvPr/>
        </p:nvGrpSpPr>
        <p:grpSpPr>
          <a:xfrm rot="0">
            <a:off x="10099748" y="964197"/>
            <a:ext cx="7218607" cy="8362683"/>
            <a:chOff x="0" y="0"/>
            <a:chExt cx="9624809" cy="11150244"/>
          </a:xfrm>
        </p:grpSpPr>
        <p:sp>
          <p:nvSpPr>
            <p:cNvPr name="Freeform 27" id="27"/>
            <p:cNvSpPr/>
            <p:nvPr/>
          </p:nvSpPr>
          <p:spPr>
            <a:xfrm flipH="false" flipV="false" rot="0">
              <a:off x="0" y="0"/>
              <a:ext cx="9624822" cy="11150219"/>
            </a:xfrm>
            <a:custGeom>
              <a:avLst/>
              <a:gdLst/>
              <a:ahLst/>
              <a:cxnLst/>
              <a:rect r="r" b="b" t="t" l="l"/>
              <a:pathLst>
                <a:path h="11150219" w="9624822">
                  <a:moveTo>
                    <a:pt x="0" y="0"/>
                  </a:moveTo>
                  <a:lnTo>
                    <a:pt x="9624822" y="0"/>
                  </a:lnTo>
                  <a:lnTo>
                    <a:pt x="9624822" y="11150219"/>
                  </a:lnTo>
                  <a:lnTo>
                    <a:pt x="0" y="11150219"/>
                  </a:lnTo>
                  <a:close/>
                </a:path>
              </a:pathLst>
            </a:custGeom>
            <a:solidFill>
              <a:srgbClr val="FFFFFF"/>
            </a:solidFill>
          </p:spPr>
        </p:sp>
      </p:grpSp>
      <p:grpSp>
        <p:nvGrpSpPr>
          <p:cNvPr name="Group 28" id="28"/>
          <p:cNvGrpSpPr/>
          <p:nvPr/>
        </p:nvGrpSpPr>
        <p:grpSpPr>
          <a:xfrm rot="0">
            <a:off x="10565902" y="3046581"/>
            <a:ext cx="6267631" cy="4183637"/>
            <a:chOff x="0" y="0"/>
            <a:chExt cx="8356841" cy="5578183"/>
          </a:xfrm>
        </p:grpSpPr>
        <p:sp>
          <p:nvSpPr>
            <p:cNvPr name="Freeform 29" id="29" descr="A picture containing person, person, military uniform, old  Description automatically generated"/>
            <p:cNvSpPr/>
            <p:nvPr/>
          </p:nvSpPr>
          <p:spPr>
            <a:xfrm flipH="false" flipV="false" rot="0">
              <a:off x="0" y="0"/>
              <a:ext cx="8356854" cy="5578221"/>
            </a:xfrm>
            <a:custGeom>
              <a:avLst/>
              <a:gdLst/>
              <a:ahLst/>
              <a:cxnLst/>
              <a:rect r="r" b="b" t="t" l="l"/>
              <a:pathLst>
                <a:path h="5578221" w="8356854">
                  <a:moveTo>
                    <a:pt x="0" y="0"/>
                  </a:moveTo>
                  <a:lnTo>
                    <a:pt x="8356854" y="0"/>
                  </a:lnTo>
                  <a:lnTo>
                    <a:pt x="8356854" y="5578221"/>
                  </a:lnTo>
                  <a:lnTo>
                    <a:pt x="0" y="5578221"/>
                  </a:lnTo>
                  <a:lnTo>
                    <a:pt x="0" y="0"/>
                  </a:lnTo>
                  <a:close/>
                </a:path>
              </a:pathLst>
            </a:custGeom>
            <a:blipFill>
              <a:blip r:embed="rId6"/>
              <a:stretch>
                <a:fillRect l="-62" t="0" r="-62" b="0"/>
              </a:stretch>
            </a:blipFill>
          </p:spPr>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2FE9DF">
                <a:alpha val="100000"/>
              </a:srgbClr>
            </a:gs>
            <a:gs pos="50000">
              <a:srgbClr val="21ABC8">
                <a:alpha val="100000"/>
              </a:srgbClr>
            </a:gs>
            <a:gs pos="100000">
              <a:srgbClr val="0B2262">
                <a:alpha val="100000"/>
              </a:srgbClr>
            </a:gs>
          </a:gsLst>
          <a:lin ang="2520000"/>
        </a:gra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descr="hashOverlay-FullResolve.png"/>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alphaModFix amt="9999"/>
              </a:blip>
              <a:stretch>
                <a:fillRect l="0" t="0" r="0" b="0"/>
              </a:stretch>
            </a:blipFill>
          </p:spPr>
        </p:sp>
      </p:grpSp>
      <p:grpSp>
        <p:nvGrpSpPr>
          <p:cNvPr name="Group 4" id="4"/>
          <p:cNvGrpSpPr/>
          <p:nvPr/>
        </p:nvGrpSpPr>
        <p:grpSpPr>
          <a:xfrm rot="0">
            <a:off x="1" y="2955360"/>
            <a:ext cx="15656719" cy="481746"/>
            <a:chOff x="0" y="0"/>
            <a:chExt cx="20875625" cy="642328"/>
          </a:xfrm>
        </p:grpSpPr>
        <p:sp>
          <p:nvSpPr>
            <p:cNvPr name="Freeform 5" id="5" descr="HD-ShadowLong.png"/>
            <p:cNvSpPr/>
            <p:nvPr/>
          </p:nvSpPr>
          <p:spPr>
            <a:xfrm flipH="false" flipV="false" rot="0">
              <a:off x="0" y="0"/>
              <a:ext cx="20875625" cy="642366"/>
            </a:xfrm>
            <a:custGeom>
              <a:avLst/>
              <a:gdLst/>
              <a:ahLst/>
              <a:cxnLst/>
              <a:rect r="r" b="b" t="t" l="l"/>
              <a:pathLst>
                <a:path h="642366" w="20875625">
                  <a:moveTo>
                    <a:pt x="0" y="0"/>
                  </a:moveTo>
                  <a:lnTo>
                    <a:pt x="20875625" y="0"/>
                  </a:lnTo>
                  <a:lnTo>
                    <a:pt x="20875625" y="642366"/>
                  </a:lnTo>
                  <a:lnTo>
                    <a:pt x="0" y="642366"/>
                  </a:lnTo>
                  <a:lnTo>
                    <a:pt x="0" y="0"/>
                  </a:lnTo>
                  <a:close/>
                </a:path>
              </a:pathLst>
            </a:custGeom>
            <a:blipFill>
              <a:blip r:embed="rId3"/>
              <a:stretch>
                <a:fillRect l="0" t="0" r="0" b="5"/>
              </a:stretch>
            </a:blipFill>
          </p:spPr>
        </p:sp>
      </p:grpSp>
      <p:grpSp>
        <p:nvGrpSpPr>
          <p:cNvPr name="Group 6" id="6"/>
          <p:cNvGrpSpPr/>
          <p:nvPr/>
        </p:nvGrpSpPr>
        <p:grpSpPr>
          <a:xfrm rot="0">
            <a:off x="15878737" y="2956855"/>
            <a:ext cx="2404491" cy="216408"/>
            <a:chOff x="0" y="0"/>
            <a:chExt cx="3205988" cy="288544"/>
          </a:xfrm>
        </p:grpSpPr>
        <p:sp>
          <p:nvSpPr>
            <p:cNvPr name="Freeform 7" id="7" descr="HD-ShadowShort.png"/>
            <p:cNvSpPr/>
            <p:nvPr/>
          </p:nvSpPr>
          <p:spPr>
            <a:xfrm flipH="false" flipV="false" rot="0">
              <a:off x="0" y="0"/>
              <a:ext cx="3205988" cy="288544"/>
            </a:xfrm>
            <a:custGeom>
              <a:avLst/>
              <a:gdLst/>
              <a:ahLst/>
              <a:cxnLst/>
              <a:rect r="r" b="b" t="t" l="l"/>
              <a:pathLst>
                <a:path h="288544" w="3205988">
                  <a:moveTo>
                    <a:pt x="0" y="0"/>
                  </a:moveTo>
                  <a:lnTo>
                    <a:pt x="3205988" y="0"/>
                  </a:lnTo>
                  <a:lnTo>
                    <a:pt x="3205988" y="288544"/>
                  </a:lnTo>
                  <a:lnTo>
                    <a:pt x="0" y="288544"/>
                  </a:lnTo>
                  <a:lnTo>
                    <a:pt x="0" y="0"/>
                  </a:lnTo>
                  <a:close/>
                </a:path>
              </a:pathLst>
            </a:custGeom>
            <a:blipFill>
              <a:blip r:embed="rId4"/>
              <a:stretch>
                <a:fillRect l="0" t="0" r="0" b="0"/>
              </a:stretch>
            </a:blipFill>
          </p:spPr>
        </p:sp>
      </p:grpSp>
      <p:grpSp>
        <p:nvGrpSpPr>
          <p:cNvPr name="Group 8" id="8"/>
          <p:cNvGrpSpPr/>
          <p:nvPr/>
        </p:nvGrpSpPr>
        <p:grpSpPr>
          <a:xfrm rot="0">
            <a:off x="0" y="914400"/>
            <a:ext cx="15656719" cy="2052295"/>
            <a:chOff x="0" y="0"/>
            <a:chExt cx="20875625" cy="2736393"/>
          </a:xfrm>
        </p:grpSpPr>
        <p:sp>
          <p:nvSpPr>
            <p:cNvPr name="Freeform 9" id="9"/>
            <p:cNvSpPr/>
            <p:nvPr/>
          </p:nvSpPr>
          <p:spPr>
            <a:xfrm flipH="false" flipV="false" rot="0">
              <a:off x="0" y="0"/>
              <a:ext cx="20875625" cy="2736342"/>
            </a:xfrm>
            <a:custGeom>
              <a:avLst/>
              <a:gdLst/>
              <a:ahLst/>
              <a:cxnLst/>
              <a:rect r="r" b="b" t="t" l="l"/>
              <a:pathLst>
                <a:path h="2736342" w="20875625">
                  <a:moveTo>
                    <a:pt x="0" y="0"/>
                  </a:moveTo>
                  <a:lnTo>
                    <a:pt x="20875625" y="0"/>
                  </a:lnTo>
                  <a:lnTo>
                    <a:pt x="20875625" y="2736342"/>
                  </a:lnTo>
                  <a:lnTo>
                    <a:pt x="0" y="2736342"/>
                  </a:lnTo>
                  <a:close/>
                </a:path>
              </a:pathLst>
            </a:custGeom>
            <a:solidFill>
              <a:srgbClr val="262626"/>
            </a:solidFill>
          </p:spPr>
        </p:sp>
      </p:grpSp>
      <p:grpSp>
        <p:nvGrpSpPr>
          <p:cNvPr name="Group 10" id="10"/>
          <p:cNvGrpSpPr/>
          <p:nvPr/>
        </p:nvGrpSpPr>
        <p:grpSpPr>
          <a:xfrm rot="0">
            <a:off x="15878737" y="914400"/>
            <a:ext cx="2404491" cy="2052295"/>
            <a:chOff x="0" y="0"/>
            <a:chExt cx="3205988" cy="2736393"/>
          </a:xfrm>
        </p:grpSpPr>
        <p:sp>
          <p:nvSpPr>
            <p:cNvPr name="Freeform 11" id="11"/>
            <p:cNvSpPr/>
            <p:nvPr/>
          </p:nvSpPr>
          <p:spPr>
            <a:xfrm flipH="false" flipV="false" rot="0">
              <a:off x="0" y="0"/>
              <a:ext cx="3205988" cy="2736342"/>
            </a:xfrm>
            <a:custGeom>
              <a:avLst/>
              <a:gdLst/>
              <a:ahLst/>
              <a:cxnLst/>
              <a:rect r="r" b="b" t="t" l="l"/>
              <a:pathLst>
                <a:path h="2736342" w="3205988">
                  <a:moveTo>
                    <a:pt x="0" y="0"/>
                  </a:moveTo>
                  <a:lnTo>
                    <a:pt x="3205988" y="0"/>
                  </a:lnTo>
                  <a:lnTo>
                    <a:pt x="3205988" y="2736342"/>
                  </a:lnTo>
                  <a:lnTo>
                    <a:pt x="0" y="2736342"/>
                  </a:lnTo>
                  <a:close/>
                </a:path>
              </a:pathLst>
            </a:custGeom>
            <a:solidFill>
              <a:srgbClr val="39CDE7"/>
            </a:solidFill>
          </p:spPr>
        </p:sp>
      </p:grpSp>
      <p:grpSp>
        <p:nvGrpSpPr>
          <p:cNvPr name="Group 12" id="12"/>
          <p:cNvGrpSpPr/>
          <p:nvPr/>
        </p:nvGrpSpPr>
        <p:grpSpPr>
          <a:xfrm rot="0">
            <a:off x="-4762" y="0"/>
            <a:ext cx="18288000" cy="10287000"/>
            <a:chOff x="0" y="0"/>
            <a:chExt cx="24384000" cy="13716000"/>
          </a:xfrm>
        </p:grpSpPr>
        <p:sp>
          <p:nvSpPr>
            <p:cNvPr name="Freeform 13" id="1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alphaModFix amt="9999"/>
              </a:blip>
              <a:stretch>
                <a:fillRect l="0" t="0" r="0" b="0"/>
              </a:stretch>
            </a:blipFill>
          </p:spPr>
        </p:sp>
      </p:grpSp>
      <p:grpSp>
        <p:nvGrpSpPr>
          <p:cNvPr name="Group 14" id="14"/>
          <p:cNvGrpSpPr/>
          <p:nvPr/>
        </p:nvGrpSpPr>
        <p:grpSpPr>
          <a:xfrm rot="0">
            <a:off x="9144000" y="19"/>
            <a:ext cx="9139238" cy="10284466"/>
            <a:chOff x="0" y="0"/>
            <a:chExt cx="12185650" cy="13712622"/>
          </a:xfrm>
        </p:grpSpPr>
        <p:sp>
          <p:nvSpPr>
            <p:cNvPr name="Freeform 15" id="15" descr="A picture containing text, black  Description automatically generated"/>
            <p:cNvSpPr/>
            <p:nvPr/>
          </p:nvSpPr>
          <p:spPr>
            <a:xfrm flipH="false" flipV="false" rot="0">
              <a:off x="0" y="0"/>
              <a:ext cx="12185650" cy="13712571"/>
            </a:xfrm>
            <a:custGeom>
              <a:avLst/>
              <a:gdLst/>
              <a:ahLst/>
              <a:cxnLst/>
              <a:rect r="r" b="b" t="t" l="l"/>
              <a:pathLst>
                <a:path h="13712571" w="12185650">
                  <a:moveTo>
                    <a:pt x="0" y="0"/>
                  </a:moveTo>
                  <a:lnTo>
                    <a:pt x="12185650" y="0"/>
                  </a:lnTo>
                  <a:lnTo>
                    <a:pt x="12185650" y="13712571"/>
                  </a:lnTo>
                  <a:lnTo>
                    <a:pt x="0" y="13712571"/>
                  </a:lnTo>
                  <a:lnTo>
                    <a:pt x="0" y="0"/>
                  </a:lnTo>
                  <a:close/>
                </a:path>
              </a:pathLst>
            </a:custGeom>
            <a:blipFill>
              <a:blip r:embed="rId5"/>
              <a:stretch>
                <a:fillRect l="-2254" t="0" r="-3852" b="-1"/>
              </a:stretch>
            </a:blipFill>
          </p:spPr>
        </p:sp>
      </p:grpSp>
      <p:grpSp>
        <p:nvGrpSpPr>
          <p:cNvPr name="Group 16" id="16"/>
          <p:cNvGrpSpPr/>
          <p:nvPr/>
        </p:nvGrpSpPr>
        <p:grpSpPr>
          <a:xfrm rot="0">
            <a:off x="3" y="914400"/>
            <a:ext cx="9749628" cy="2052295"/>
            <a:chOff x="0" y="0"/>
            <a:chExt cx="12999504" cy="2736393"/>
          </a:xfrm>
        </p:grpSpPr>
        <p:sp>
          <p:nvSpPr>
            <p:cNvPr name="Freeform 17" id="17"/>
            <p:cNvSpPr/>
            <p:nvPr/>
          </p:nvSpPr>
          <p:spPr>
            <a:xfrm flipH="false" flipV="false" rot="0">
              <a:off x="0" y="0"/>
              <a:ext cx="12999466" cy="2736342"/>
            </a:xfrm>
            <a:custGeom>
              <a:avLst/>
              <a:gdLst/>
              <a:ahLst/>
              <a:cxnLst/>
              <a:rect r="r" b="b" t="t" l="l"/>
              <a:pathLst>
                <a:path h="2736342" w="12999466">
                  <a:moveTo>
                    <a:pt x="0" y="0"/>
                  </a:moveTo>
                  <a:lnTo>
                    <a:pt x="12999466" y="0"/>
                  </a:lnTo>
                  <a:lnTo>
                    <a:pt x="12999466" y="2736342"/>
                  </a:lnTo>
                  <a:lnTo>
                    <a:pt x="0" y="2736342"/>
                  </a:lnTo>
                  <a:close/>
                </a:path>
              </a:pathLst>
            </a:custGeom>
            <a:solidFill>
              <a:srgbClr val="262626"/>
            </a:solidFill>
          </p:spPr>
        </p:sp>
      </p:grpSp>
      <p:grpSp>
        <p:nvGrpSpPr>
          <p:cNvPr name="Group 18" id="18"/>
          <p:cNvGrpSpPr/>
          <p:nvPr/>
        </p:nvGrpSpPr>
        <p:grpSpPr>
          <a:xfrm rot="0">
            <a:off x="1020480" y="1129846"/>
            <a:ext cx="7562440" cy="1621403"/>
            <a:chOff x="0" y="0"/>
            <a:chExt cx="10083254" cy="2161870"/>
          </a:xfrm>
        </p:grpSpPr>
        <p:sp>
          <p:nvSpPr>
            <p:cNvPr name="Freeform 19" id="19"/>
            <p:cNvSpPr/>
            <p:nvPr/>
          </p:nvSpPr>
          <p:spPr>
            <a:xfrm flipH="false" flipV="false" rot="0">
              <a:off x="0" y="0"/>
              <a:ext cx="10083258" cy="2161876"/>
            </a:xfrm>
            <a:custGeom>
              <a:avLst/>
              <a:gdLst/>
              <a:ahLst/>
              <a:cxnLst/>
              <a:rect r="r" b="b" t="t" l="l"/>
              <a:pathLst>
                <a:path h="2161876" w="10083258">
                  <a:moveTo>
                    <a:pt x="0" y="0"/>
                  </a:moveTo>
                  <a:lnTo>
                    <a:pt x="10083258" y="0"/>
                  </a:lnTo>
                  <a:lnTo>
                    <a:pt x="10083258" y="2161876"/>
                  </a:lnTo>
                  <a:lnTo>
                    <a:pt x="0" y="2161876"/>
                  </a:lnTo>
                  <a:close/>
                </a:path>
              </a:pathLst>
            </a:custGeom>
            <a:blipFill>
              <a:blip r:embed="rId6">
                <a:alphaModFix amt="0"/>
              </a:blip>
              <a:stretch>
                <a:fillRect l="0" t="-40880" r="0" b="-40880"/>
              </a:stretch>
            </a:blipFill>
          </p:spPr>
        </p:sp>
        <p:sp>
          <p:nvSpPr>
            <p:cNvPr name="TextBox 20" id="20"/>
            <p:cNvSpPr txBox="true"/>
            <p:nvPr/>
          </p:nvSpPr>
          <p:spPr>
            <a:xfrm>
              <a:off x="0" y="47625"/>
              <a:ext cx="10083254" cy="2114245"/>
            </a:xfrm>
            <a:prstGeom prst="rect">
              <a:avLst/>
            </a:prstGeom>
          </p:spPr>
          <p:txBody>
            <a:bodyPr anchor="ctr" rtlCol="false" tIns="0" lIns="0" bIns="0" rIns="0"/>
            <a:lstStyle/>
            <a:p>
              <a:pPr algn="l">
                <a:lnSpc>
                  <a:spcPts val="5832"/>
                </a:lnSpc>
              </a:pPr>
              <a:r>
                <a:rPr lang="en-US" sz="5400" b="true">
                  <a:solidFill>
                    <a:srgbClr val="FFFFFF"/>
                  </a:solidFill>
                  <a:latin typeface="Trebuchet MS Bold"/>
                  <a:ea typeface="Trebuchet MS Bold"/>
                  <a:cs typeface="Trebuchet MS Bold"/>
                  <a:sym typeface="Trebuchet MS Bold"/>
                </a:rPr>
                <a:t>The Reality of the Dominoes</a:t>
              </a:r>
            </a:p>
          </p:txBody>
        </p:sp>
      </p:grpSp>
      <p:grpSp>
        <p:nvGrpSpPr>
          <p:cNvPr name="Group 21" id="21"/>
          <p:cNvGrpSpPr/>
          <p:nvPr/>
        </p:nvGrpSpPr>
        <p:grpSpPr>
          <a:xfrm rot="0">
            <a:off x="3" y="2955360"/>
            <a:ext cx="9738360" cy="392573"/>
            <a:chOff x="0" y="0"/>
            <a:chExt cx="12984480" cy="523431"/>
          </a:xfrm>
        </p:grpSpPr>
        <p:sp>
          <p:nvSpPr>
            <p:cNvPr name="Freeform 22" id="22"/>
            <p:cNvSpPr/>
            <p:nvPr/>
          </p:nvSpPr>
          <p:spPr>
            <a:xfrm flipH="false" flipV="false" rot="0">
              <a:off x="0" y="0"/>
              <a:ext cx="12984480" cy="523367"/>
            </a:xfrm>
            <a:custGeom>
              <a:avLst/>
              <a:gdLst/>
              <a:ahLst/>
              <a:cxnLst/>
              <a:rect r="r" b="b" t="t" l="l"/>
              <a:pathLst>
                <a:path h="523367" w="12984480">
                  <a:moveTo>
                    <a:pt x="0" y="0"/>
                  </a:moveTo>
                  <a:lnTo>
                    <a:pt x="12984480" y="0"/>
                  </a:lnTo>
                  <a:lnTo>
                    <a:pt x="12984480" y="523367"/>
                  </a:lnTo>
                  <a:lnTo>
                    <a:pt x="0" y="523367"/>
                  </a:lnTo>
                  <a:lnTo>
                    <a:pt x="0" y="0"/>
                  </a:lnTo>
                  <a:close/>
                </a:path>
              </a:pathLst>
            </a:custGeom>
            <a:blipFill>
              <a:blip r:embed="rId3"/>
              <a:stretch>
                <a:fillRect l="-15506" t="0" r="-15506" b="-12"/>
              </a:stretch>
            </a:blipFill>
          </p:spPr>
        </p:sp>
      </p:grpSp>
      <p:sp>
        <p:nvSpPr>
          <p:cNvPr name="TextBox 23" id="23"/>
          <p:cNvSpPr txBox="true"/>
          <p:nvPr/>
        </p:nvSpPr>
        <p:spPr>
          <a:xfrm rot="0">
            <a:off x="1111920" y="3579600"/>
            <a:ext cx="7379560" cy="5278955"/>
          </a:xfrm>
          <a:prstGeom prst="rect">
            <a:avLst/>
          </a:prstGeom>
        </p:spPr>
        <p:txBody>
          <a:bodyPr anchor="t" rtlCol="false" tIns="0" lIns="0" bIns="0" rIns="0">
            <a:spAutoFit/>
          </a:bodyPr>
          <a:lstStyle/>
          <a:p>
            <a:pPr algn="l" marL="515779" indent="-257889" lvl="1">
              <a:lnSpc>
                <a:spcPts val="3078"/>
              </a:lnSpc>
              <a:buFont typeface="Arial"/>
              <a:buChar char="•"/>
            </a:pPr>
            <a:r>
              <a:rPr lang="en-US" b="true" sz="2850">
                <a:solidFill>
                  <a:srgbClr val="FFFFFF"/>
                </a:solidFill>
                <a:latin typeface="Trebuchet MS Bold"/>
                <a:ea typeface="Trebuchet MS Bold"/>
                <a:cs typeface="Trebuchet MS Bold"/>
                <a:sym typeface="Trebuchet MS Bold"/>
              </a:rPr>
              <a:t>Blitzkrieg &amp; Japanese advance serve as examples of rapidly falling dominoes</a:t>
            </a:r>
          </a:p>
          <a:p>
            <a:pPr algn="l" marL="515779" indent="-257889" lvl="1">
              <a:lnSpc>
                <a:spcPts val="3078"/>
              </a:lnSpc>
              <a:buFont typeface="Arial"/>
              <a:buChar char="•"/>
            </a:pPr>
            <a:r>
              <a:rPr lang="en-US" b="true" sz="2850">
                <a:solidFill>
                  <a:srgbClr val="FFFFFF"/>
                </a:solidFill>
                <a:latin typeface="Trebuchet MS Bold"/>
                <a:ea typeface="Trebuchet MS Bold"/>
                <a:cs typeface="Trebuchet MS Bold"/>
                <a:sym typeface="Trebuchet MS Bold"/>
              </a:rPr>
              <a:t>Descent of 'Iron Curtain' show communist intent</a:t>
            </a:r>
          </a:p>
          <a:p>
            <a:pPr algn="l" marL="515779" indent="-257889" lvl="1">
              <a:lnSpc>
                <a:spcPts val="3078"/>
              </a:lnSpc>
              <a:buFont typeface="Arial"/>
              <a:buChar char="•"/>
            </a:pPr>
            <a:r>
              <a:rPr lang="en-US" b="true" sz="2850">
                <a:solidFill>
                  <a:srgbClr val="FFFFFF"/>
                </a:solidFill>
                <a:latin typeface="Trebuchet MS Bold"/>
                <a:ea typeface="Trebuchet MS Bold"/>
                <a:cs typeface="Trebuchet MS Bold"/>
                <a:sym typeface="Trebuchet MS Bold"/>
              </a:rPr>
              <a:t>Victory of Chinese Communist Party establish China in a position to act as a Stalin in an area which was just as politically destabilised as Eastern Europe</a:t>
            </a:r>
          </a:p>
          <a:p>
            <a:pPr algn="l" marL="515779" indent="-257889" lvl="1">
              <a:lnSpc>
                <a:spcPts val="3078"/>
              </a:lnSpc>
              <a:buFont typeface="Arial"/>
              <a:buChar char="•"/>
            </a:pPr>
            <a:r>
              <a:rPr lang="en-US" b="true" sz="2850">
                <a:solidFill>
                  <a:srgbClr val="FFFFFF"/>
                </a:solidFill>
                <a:latin typeface="Trebuchet MS Bold"/>
                <a:ea typeface="Trebuchet MS Bold"/>
                <a:cs typeface="Trebuchet MS Bold"/>
                <a:sym typeface="Trebuchet MS Bold"/>
              </a:rPr>
              <a:t>While Truman had backed containment in Greece &amp; Turkey, 'Domino Theory' phraseology not popularised until 1954</a:t>
            </a:r>
          </a:p>
          <a:p>
            <a:pPr algn="l" marL="515779" indent="-257889" lvl="1">
              <a:lnSpc>
                <a:spcPts val="3078"/>
              </a:lnSpc>
            </a:pPr>
          </a:p>
          <a:p>
            <a:pPr algn="l" marL="515779" indent="-257889" lvl="1">
              <a:lnSpc>
                <a:spcPts val="3078"/>
              </a:lnSpc>
            </a:pP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2FE9DF">
                <a:alpha val="100000"/>
              </a:srgbClr>
            </a:gs>
            <a:gs pos="50000">
              <a:srgbClr val="21ABC8">
                <a:alpha val="100000"/>
              </a:srgbClr>
            </a:gs>
            <a:gs pos="100000">
              <a:srgbClr val="0B2262">
                <a:alpha val="100000"/>
              </a:srgbClr>
            </a:gs>
          </a:gsLst>
          <a:lin ang="2520000"/>
        </a:gra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descr="hashOverlay-FullResolve.png"/>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alphaModFix amt="9999"/>
              </a:blip>
              <a:stretch>
                <a:fillRect l="0" t="0" r="0" b="0"/>
              </a:stretch>
            </a:blipFill>
          </p:spPr>
        </p:sp>
      </p:grpSp>
      <p:grpSp>
        <p:nvGrpSpPr>
          <p:cNvPr name="Group 4" id="4"/>
          <p:cNvGrpSpPr/>
          <p:nvPr/>
        </p:nvGrpSpPr>
        <p:grpSpPr>
          <a:xfrm rot="0">
            <a:off x="1" y="2955360"/>
            <a:ext cx="15656719" cy="481746"/>
            <a:chOff x="0" y="0"/>
            <a:chExt cx="20875625" cy="642328"/>
          </a:xfrm>
        </p:grpSpPr>
        <p:sp>
          <p:nvSpPr>
            <p:cNvPr name="Freeform 5" id="5" descr="HD-ShadowLong.png"/>
            <p:cNvSpPr/>
            <p:nvPr/>
          </p:nvSpPr>
          <p:spPr>
            <a:xfrm flipH="false" flipV="false" rot="0">
              <a:off x="0" y="0"/>
              <a:ext cx="20875625" cy="642366"/>
            </a:xfrm>
            <a:custGeom>
              <a:avLst/>
              <a:gdLst/>
              <a:ahLst/>
              <a:cxnLst/>
              <a:rect r="r" b="b" t="t" l="l"/>
              <a:pathLst>
                <a:path h="642366" w="20875625">
                  <a:moveTo>
                    <a:pt x="0" y="0"/>
                  </a:moveTo>
                  <a:lnTo>
                    <a:pt x="20875625" y="0"/>
                  </a:lnTo>
                  <a:lnTo>
                    <a:pt x="20875625" y="642366"/>
                  </a:lnTo>
                  <a:lnTo>
                    <a:pt x="0" y="642366"/>
                  </a:lnTo>
                  <a:lnTo>
                    <a:pt x="0" y="0"/>
                  </a:lnTo>
                  <a:close/>
                </a:path>
              </a:pathLst>
            </a:custGeom>
            <a:blipFill>
              <a:blip r:embed="rId3"/>
              <a:stretch>
                <a:fillRect l="0" t="0" r="0" b="5"/>
              </a:stretch>
            </a:blipFill>
          </p:spPr>
        </p:sp>
      </p:grpSp>
      <p:grpSp>
        <p:nvGrpSpPr>
          <p:cNvPr name="Group 6" id="6"/>
          <p:cNvGrpSpPr/>
          <p:nvPr/>
        </p:nvGrpSpPr>
        <p:grpSpPr>
          <a:xfrm rot="0">
            <a:off x="15878737" y="2956855"/>
            <a:ext cx="2404491" cy="216408"/>
            <a:chOff x="0" y="0"/>
            <a:chExt cx="3205988" cy="288544"/>
          </a:xfrm>
        </p:grpSpPr>
        <p:sp>
          <p:nvSpPr>
            <p:cNvPr name="Freeform 7" id="7" descr="HD-ShadowShort.png"/>
            <p:cNvSpPr/>
            <p:nvPr/>
          </p:nvSpPr>
          <p:spPr>
            <a:xfrm flipH="false" flipV="false" rot="0">
              <a:off x="0" y="0"/>
              <a:ext cx="3205988" cy="288544"/>
            </a:xfrm>
            <a:custGeom>
              <a:avLst/>
              <a:gdLst/>
              <a:ahLst/>
              <a:cxnLst/>
              <a:rect r="r" b="b" t="t" l="l"/>
              <a:pathLst>
                <a:path h="288544" w="3205988">
                  <a:moveTo>
                    <a:pt x="0" y="0"/>
                  </a:moveTo>
                  <a:lnTo>
                    <a:pt x="3205988" y="0"/>
                  </a:lnTo>
                  <a:lnTo>
                    <a:pt x="3205988" y="288544"/>
                  </a:lnTo>
                  <a:lnTo>
                    <a:pt x="0" y="288544"/>
                  </a:lnTo>
                  <a:lnTo>
                    <a:pt x="0" y="0"/>
                  </a:lnTo>
                  <a:close/>
                </a:path>
              </a:pathLst>
            </a:custGeom>
            <a:blipFill>
              <a:blip r:embed="rId4"/>
              <a:stretch>
                <a:fillRect l="0" t="0" r="0" b="0"/>
              </a:stretch>
            </a:blipFill>
          </p:spPr>
        </p:sp>
      </p:grpSp>
      <p:grpSp>
        <p:nvGrpSpPr>
          <p:cNvPr name="Group 8" id="8"/>
          <p:cNvGrpSpPr/>
          <p:nvPr/>
        </p:nvGrpSpPr>
        <p:grpSpPr>
          <a:xfrm rot="0">
            <a:off x="0" y="914400"/>
            <a:ext cx="15656719" cy="2052295"/>
            <a:chOff x="0" y="0"/>
            <a:chExt cx="20875625" cy="2736393"/>
          </a:xfrm>
        </p:grpSpPr>
        <p:sp>
          <p:nvSpPr>
            <p:cNvPr name="Freeform 9" id="9"/>
            <p:cNvSpPr/>
            <p:nvPr/>
          </p:nvSpPr>
          <p:spPr>
            <a:xfrm flipH="false" flipV="false" rot="0">
              <a:off x="0" y="0"/>
              <a:ext cx="20875625" cy="2736342"/>
            </a:xfrm>
            <a:custGeom>
              <a:avLst/>
              <a:gdLst/>
              <a:ahLst/>
              <a:cxnLst/>
              <a:rect r="r" b="b" t="t" l="l"/>
              <a:pathLst>
                <a:path h="2736342" w="20875625">
                  <a:moveTo>
                    <a:pt x="0" y="0"/>
                  </a:moveTo>
                  <a:lnTo>
                    <a:pt x="20875625" y="0"/>
                  </a:lnTo>
                  <a:lnTo>
                    <a:pt x="20875625" y="2736342"/>
                  </a:lnTo>
                  <a:lnTo>
                    <a:pt x="0" y="2736342"/>
                  </a:lnTo>
                  <a:close/>
                </a:path>
              </a:pathLst>
            </a:custGeom>
            <a:solidFill>
              <a:srgbClr val="262626"/>
            </a:solidFill>
          </p:spPr>
        </p:sp>
      </p:grpSp>
      <p:grpSp>
        <p:nvGrpSpPr>
          <p:cNvPr name="Group 10" id="10"/>
          <p:cNvGrpSpPr/>
          <p:nvPr/>
        </p:nvGrpSpPr>
        <p:grpSpPr>
          <a:xfrm rot="0">
            <a:off x="15878737" y="914400"/>
            <a:ext cx="2404491" cy="2052295"/>
            <a:chOff x="0" y="0"/>
            <a:chExt cx="3205988" cy="2736393"/>
          </a:xfrm>
        </p:grpSpPr>
        <p:sp>
          <p:nvSpPr>
            <p:cNvPr name="Freeform 11" id="11"/>
            <p:cNvSpPr/>
            <p:nvPr/>
          </p:nvSpPr>
          <p:spPr>
            <a:xfrm flipH="false" flipV="false" rot="0">
              <a:off x="0" y="0"/>
              <a:ext cx="3205988" cy="2736342"/>
            </a:xfrm>
            <a:custGeom>
              <a:avLst/>
              <a:gdLst/>
              <a:ahLst/>
              <a:cxnLst/>
              <a:rect r="r" b="b" t="t" l="l"/>
              <a:pathLst>
                <a:path h="2736342" w="3205988">
                  <a:moveTo>
                    <a:pt x="0" y="0"/>
                  </a:moveTo>
                  <a:lnTo>
                    <a:pt x="3205988" y="0"/>
                  </a:lnTo>
                  <a:lnTo>
                    <a:pt x="3205988" y="2736342"/>
                  </a:lnTo>
                  <a:lnTo>
                    <a:pt x="0" y="2736342"/>
                  </a:lnTo>
                  <a:close/>
                </a:path>
              </a:pathLst>
            </a:custGeom>
            <a:solidFill>
              <a:srgbClr val="39CDE7"/>
            </a:solidFill>
          </p:spPr>
        </p:sp>
      </p:grpSp>
      <p:grpSp>
        <p:nvGrpSpPr>
          <p:cNvPr name="Group 12" id="12"/>
          <p:cNvGrpSpPr/>
          <p:nvPr/>
        </p:nvGrpSpPr>
        <p:grpSpPr>
          <a:xfrm rot="0">
            <a:off x="-4762" y="0"/>
            <a:ext cx="18288000" cy="10287000"/>
            <a:chOff x="0" y="0"/>
            <a:chExt cx="24384000" cy="13716000"/>
          </a:xfrm>
        </p:grpSpPr>
        <p:sp>
          <p:nvSpPr>
            <p:cNvPr name="Freeform 13" id="1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alphaModFix amt="9999"/>
              </a:blip>
              <a:stretch>
                <a:fillRect l="0" t="0" r="0" b="0"/>
              </a:stretch>
            </a:blipFill>
          </p:spPr>
        </p:sp>
      </p:grpSp>
      <p:grpSp>
        <p:nvGrpSpPr>
          <p:cNvPr name="Group 14" id="14"/>
          <p:cNvGrpSpPr/>
          <p:nvPr/>
        </p:nvGrpSpPr>
        <p:grpSpPr>
          <a:xfrm rot="0">
            <a:off x="9144000" y="19"/>
            <a:ext cx="9139238" cy="10284466"/>
            <a:chOff x="0" y="0"/>
            <a:chExt cx="12185650" cy="13712622"/>
          </a:xfrm>
        </p:grpSpPr>
        <p:sp>
          <p:nvSpPr>
            <p:cNvPr name="Freeform 15" id="15"/>
            <p:cNvSpPr/>
            <p:nvPr/>
          </p:nvSpPr>
          <p:spPr>
            <a:xfrm flipH="false" flipV="false" rot="0">
              <a:off x="0" y="0"/>
              <a:ext cx="12185650" cy="13712571"/>
            </a:xfrm>
            <a:custGeom>
              <a:avLst/>
              <a:gdLst/>
              <a:ahLst/>
              <a:cxnLst/>
              <a:rect r="r" b="b" t="t" l="l"/>
              <a:pathLst>
                <a:path h="13712571" w="12185650">
                  <a:moveTo>
                    <a:pt x="0" y="0"/>
                  </a:moveTo>
                  <a:lnTo>
                    <a:pt x="12185650" y="0"/>
                  </a:lnTo>
                  <a:lnTo>
                    <a:pt x="12185650" y="13712571"/>
                  </a:lnTo>
                  <a:lnTo>
                    <a:pt x="0" y="13712571"/>
                  </a:lnTo>
                  <a:lnTo>
                    <a:pt x="0" y="0"/>
                  </a:lnTo>
                  <a:close/>
                </a:path>
              </a:pathLst>
            </a:custGeom>
            <a:blipFill>
              <a:blip r:embed="rId5"/>
              <a:stretch>
                <a:fillRect l="-29526" t="0" r="-29526" b="0"/>
              </a:stretch>
            </a:blipFill>
          </p:spPr>
        </p:sp>
      </p:grpSp>
      <p:grpSp>
        <p:nvGrpSpPr>
          <p:cNvPr name="Group 16" id="16"/>
          <p:cNvGrpSpPr/>
          <p:nvPr/>
        </p:nvGrpSpPr>
        <p:grpSpPr>
          <a:xfrm rot="0">
            <a:off x="3" y="914400"/>
            <a:ext cx="9749628" cy="2052295"/>
            <a:chOff x="0" y="0"/>
            <a:chExt cx="12999504" cy="2736393"/>
          </a:xfrm>
        </p:grpSpPr>
        <p:sp>
          <p:nvSpPr>
            <p:cNvPr name="Freeform 17" id="17"/>
            <p:cNvSpPr/>
            <p:nvPr/>
          </p:nvSpPr>
          <p:spPr>
            <a:xfrm flipH="false" flipV="false" rot="0">
              <a:off x="0" y="0"/>
              <a:ext cx="12999466" cy="2736342"/>
            </a:xfrm>
            <a:custGeom>
              <a:avLst/>
              <a:gdLst/>
              <a:ahLst/>
              <a:cxnLst/>
              <a:rect r="r" b="b" t="t" l="l"/>
              <a:pathLst>
                <a:path h="2736342" w="12999466">
                  <a:moveTo>
                    <a:pt x="0" y="0"/>
                  </a:moveTo>
                  <a:lnTo>
                    <a:pt x="12999466" y="0"/>
                  </a:lnTo>
                  <a:lnTo>
                    <a:pt x="12999466" y="2736342"/>
                  </a:lnTo>
                  <a:lnTo>
                    <a:pt x="0" y="2736342"/>
                  </a:lnTo>
                  <a:close/>
                </a:path>
              </a:pathLst>
            </a:custGeom>
            <a:solidFill>
              <a:srgbClr val="262626"/>
            </a:solidFill>
          </p:spPr>
        </p:sp>
      </p:grpSp>
      <p:grpSp>
        <p:nvGrpSpPr>
          <p:cNvPr name="Group 18" id="18"/>
          <p:cNvGrpSpPr/>
          <p:nvPr/>
        </p:nvGrpSpPr>
        <p:grpSpPr>
          <a:xfrm rot="0">
            <a:off x="1020480" y="1129846"/>
            <a:ext cx="7562440" cy="1621403"/>
            <a:chOff x="0" y="0"/>
            <a:chExt cx="10083254" cy="2161870"/>
          </a:xfrm>
        </p:grpSpPr>
        <p:sp>
          <p:nvSpPr>
            <p:cNvPr name="Freeform 19" id="19"/>
            <p:cNvSpPr/>
            <p:nvPr/>
          </p:nvSpPr>
          <p:spPr>
            <a:xfrm flipH="false" flipV="false" rot="0">
              <a:off x="0" y="0"/>
              <a:ext cx="10083258" cy="2161876"/>
            </a:xfrm>
            <a:custGeom>
              <a:avLst/>
              <a:gdLst/>
              <a:ahLst/>
              <a:cxnLst/>
              <a:rect r="r" b="b" t="t" l="l"/>
              <a:pathLst>
                <a:path h="2161876" w="10083258">
                  <a:moveTo>
                    <a:pt x="0" y="0"/>
                  </a:moveTo>
                  <a:lnTo>
                    <a:pt x="10083258" y="0"/>
                  </a:lnTo>
                  <a:lnTo>
                    <a:pt x="10083258" y="2161876"/>
                  </a:lnTo>
                  <a:lnTo>
                    <a:pt x="0" y="2161876"/>
                  </a:lnTo>
                  <a:close/>
                </a:path>
              </a:pathLst>
            </a:custGeom>
            <a:blipFill>
              <a:blip r:embed="rId6">
                <a:alphaModFix amt="0"/>
              </a:blip>
              <a:stretch>
                <a:fillRect l="0" t="-40880" r="0" b="-40880"/>
              </a:stretch>
            </a:blipFill>
          </p:spPr>
        </p:sp>
        <p:sp>
          <p:nvSpPr>
            <p:cNvPr name="TextBox 20" id="20"/>
            <p:cNvSpPr txBox="true"/>
            <p:nvPr/>
          </p:nvSpPr>
          <p:spPr>
            <a:xfrm>
              <a:off x="0" y="47625"/>
              <a:ext cx="10083254" cy="2114245"/>
            </a:xfrm>
            <a:prstGeom prst="rect">
              <a:avLst/>
            </a:prstGeom>
          </p:spPr>
          <p:txBody>
            <a:bodyPr anchor="ctr" rtlCol="false" tIns="0" lIns="0" bIns="0" rIns="0"/>
            <a:lstStyle/>
            <a:p>
              <a:pPr algn="l">
                <a:lnSpc>
                  <a:spcPts val="5832"/>
                </a:lnSpc>
              </a:pPr>
              <a:r>
                <a:rPr lang="en-US" sz="5400" b="true">
                  <a:solidFill>
                    <a:srgbClr val="FFFFFF"/>
                  </a:solidFill>
                  <a:latin typeface="Trebuchet MS Bold"/>
                  <a:ea typeface="Trebuchet MS Bold"/>
                  <a:cs typeface="Trebuchet MS Bold"/>
                  <a:sym typeface="Trebuchet MS Bold"/>
                </a:rPr>
                <a:t>Forward Defence as Australia's Strategy</a:t>
              </a:r>
            </a:p>
          </p:txBody>
        </p:sp>
      </p:grpSp>
      <p:grpSp>
        <p:nvGrpSpPr>
          <p:cNvPr name="Group 21" id="21"/>
          <p:cNvGrpSpPr/>
          <p:nvPr/>
        </p:nvGrpSpPr>
        <p:grpSpPr>
          <a:xfrm rot="0">
            <a:off x="3" y="2955360"/>
            <a:ext cx="9738360" cy="392573"/>
            <a:chOff x="0" y="0"/>
            <a:chExt cx="12984480" cy="523431"/>
          </a:xfrm>
        </p:grpSpPr>
        <p:sp>
          <p:nvSpPr>
            <p:cNvPr name="Freeform 22" id="22"/>
            <p:cNvSpPr/>
            <p:nvPr/>
          </p:nvSpPr>
          <p:spPr>
            <a:xfrm flipH="false" flipV="false" rot="0">
              <a:off x="0" y="0"/>
              <a:ext cx="12984480" cy="523367"/>
            </a:xfrm>
            <a:custGeom>
              <a:avLst/>
              <a:gdLst/>
              <a:ahLst/>
              <a:cxnLst/>
              <a:rect r="r" b="b" t="t" l="l"/>
              <a:pathLst>
                <a:path h="523367" w="12984480">
                  <a:moveTo>
                    <a:pt x="0" y="0"/>
                  </a:moveTo>
                  <a:lnTo>
                    <a:pt x="12984480" y="0"/>
                  </a:lnTo>
                  <a:lnTo>
                    <a:pt x="12984480" y="523367"/>
                  </a:lnTo>
                  <a:lnTo>
                    <a:pt x="0" y="523367"/>
                  </a:lnTo>
                  <a:lnTo>
                    <a:pt x="0" y="0"/>
                  </a:lnTo>
                  <a:close/>
                </a:path>
              </a:pathLst>
            </a:custGeom>
            <a:blipFill>
              <a:blip r:embed="rId3"/>
              <a:stretch>
                <a:fillRect l="-15506" t="0" r="-15506" b="-12"/>
              </a:stretch>
            </a:blipFill>
          </p:spPr>
        </p:sp>
      </p:grpSp>
      <p:sp>
        <p:nvSpPr>
          <p:cNvPr name="TextBox 23" id="23"/>
          <p:cNvSpPr txBox="true"/>
          <p:nvPr/>
        </p:nvSpPr>
        <p:spPr>
          <a:xfrm rot="0">
            <a:off x="1111920" y="3579600"/>
            <a:ext cx="7379560" cy="5278955"/>
          </a:xfrm>
          <a:prstGeom prst="rect">
            <a:avLst/>
          </a:prstGeom>
        </p:spPr>
        <p:txBody>
          <a:bodyPr anchor="t" rtlCol="false" tIns="0" lIns="0" bIns="0" rIns="0">
            <a:spAutoFit/>
          </a:bodyPr>
          <a:lstStyle/>
          <a:p>
            <a:pPr algn="l">
              <a:lnSpc>
                <a:spcPts val="3240"/>
              </a:lnSpc>
            </a:pPr>
            <a:r>
              <a:rPr lang="en-US" sz="3000">
                <a:solidFill>
                  <a:srgbClr val="FFFFFF"/>
                </a:solidFill>
                <a:latin typeface="Trebuchet MS"/>
                <a:ea typeface="Trebuchet MS"/>
                <a:cs typeface="Trebuchet MS"/>
                <a:sym typeface="Trebuchet MS"/>
              </a:rPr>
              <a:t>Key Points to forward defence:</a:t>
            </a:r>
          </a:p>
          <a:p>
            <a:pPr algn="l" marL="542925" indent="-271462" lvl="1">
              <a:lnSpc>
                <a:spcPts val="3240"/>
              </a:lnSpc>
              <a:buFont typeface="Arial"/>
              <a:buChar char="•"/>
            </a:pPr>
            <a:r>
              <a:rPr lang="en-US" sz="3000">
                <a:solidFill>
                  <a:srgbClr val="FFFFFF"/>
                </a:solidFill>
                <a:latin typeface="Trebuchet MS"/>
                <a:ea typeface="Trebuchet MS"/>
                <a:cs typeface="Trebuchet MS"/>
                <a:sym typeface="Trebuchet MS"/>
              </a:rPr>
              <a:t>Must be in the region</a:t>
            </a:r>
          </a:p>
          <a:p>
            <a:pPr algn="l" marL="542925" indent="-271462" lvl="1">
              <a:lnSpc>
                <a:spcPts val="3240"/>
              </a:lnSpc>
              <a:buFont typeface="Arial"/>
              <a:buChar char="•"/>
            </a:pPr>
            <a:r>
              <a:rPr lang="en-US" sz="3000">
                <a:solidFill>
                  <a:srgbClr val="FFFFFF"/>
                </a:solidFill>
                <a:latin typeface="Trebuchet MS"/>
                <a:ea typeface="Trebuchet MS"/>
                <a:cs typeface="Trebuchet MS"/>
                <a:sym typeface="Trebuchet MS"/>
              </a:rPr>
              <a:t>Must involve a 'great and powerful friend'</a:t>
            </a:r>
          </a:p>
          <a:p>
            <a:pPr algn="l" marL="542925" indent="-271462" lvl="1">
              <a:lnSpc>
                <a:spcPts val="3240"/>
              </a:lnSpc>
              <a:buFont typeface="Arial"/>
              <a:buChar char="•"/>
            </a:pPr>
            <a:r>
              <a:rPr lang="en-US" sz="3000">
                <a:solidFill>
                  <a:srgbClr val="FFFFFF"/>
                </a:solidFill>
                <a:latin typeface="Trebuchet MS"/>
                <a:ea typeface="Trebuchet MS"/>
                <a:cs typeface="Trebuchet MS"/>
                <a:sym typeface="Trebuchet MS"/>
              </a:rPr>
              <a:t>Limited resources = insurance policy</a:t>
            </a:r>
          </a:p>
          <a:p>
            <a:pPr algn="l" marL="542925" indent="-271462" lvl="1">
              <a:lnSpc>
                <a:spcPts val="3240"/>
              </a:lnSpc>
              <a:buFont typeface="Arial"/>
              <a:buChar char="•"/>
            </a:pPr>
            <a:r>
              <a:rPr lang="en-US" sz="3000">
                <a:solidFill>
                  <a:srgbClr val="FFFFFF"/>
                </a:solidFill>
                <a:latin typeface="Trebuchet MS"/>
                <a:ea typeface="Trebuchet MS"/>
                <a:cs typeface="Trebuchet MS"/>
                <a:sym typeface="Trebuchet MS"/>
              </a:rPr>
              <a:t>Preferably act as part of an international coalition</a:t>
            </a:r>
          </a:p>
          <a:p>
            <a:pPr algn="l" marL="542925" indent="-271462" lvl="1">
              <a:lnSpc>
                <a:spcPts val="3240"/>
              </a:lnSpc>
              <a:buFont typeface="Arial"/>
              <a:buChar char="•"/>
            </a:pPr>
            <a:r>
              <a:rPr lang="en-US" sz="3000">
                <a:solidFill>
                  <a:srgbClr val="FFFFFF"/>
                </a:solidFill>
                <a:latin typeface="Trebuchet MS"/>
                <a:ea typeface="Trebuchet MS"/>
                <a:cs typeface="Trebuchet MS"/>
                <a:sym typeface="Trebuchet MS"/>
              </a:rPr>
              <a:t>Must be asked, no 'regime change'</a:t>
            </a:r>
          </a:p>
          <a:p>
            <a:pPr algn="l" marL="542925" indent="-271462" lvl="1">
              <a:lnSpc>
                <a:spcPts val="3240"/>
              </a:lnSpc>
            </a:pP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2FE9DF">
                <a:alpha val="100000"/>
              </a:srgbClr>
            </a:gs>
            <a:gs pos="50000">
              <a:srgbClr val="21ABC8">
                <a:alpha val="100000"/>
              </a:srgbClr>
            </a:gs>
            <a:gs pos="100000">
              <a:srgbClr val="0B2262">
                <a:alpha val="100000"/>
              </a:srgbClr>
            </a:gs>
          </a:gsLst>
          <a:lin ang="2520000"/>
        </a:gra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descr="hashOverlay-FullResolve.png"/>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alphaModFix amt="9999"/>
              </a:blip>
              <a:stretch>
                <a:fillRect l="0" t="0" r="0" b="0"/>
              </a:stretch>
            </a:blipFill>
          </p:spPr>
        </p:sp>
      </p:grpSp>
      <p:grpSp>
        <p:nvGrpSpPr>
          <p:cNvPr name="Group 4" id="4"/>
          <p:cNvGrpSpPr/>
          <p:nvPr/>
        </p:nvGrpSpPr>
        <p:grpSpPr>
          <a:xfrm rot="0">
            <a:off x="1" y="2955360"/>
            <a:ext cx="15656719" cy="481746"/>
            <a:chOff x="0" y="0"/>
            <a:chExt cx="20875625" cy="642328"/>
          </a:xfrm>
        </p:grpSpPr>
        <p:sp>
          <p:nvSpPr>
            <p:cNvPr name="Freeform 5" id="5" descr="HD-ShadowLong.png"/>
            <p:cNvSpPr/>
            <p:nvPr/>
          </p:nvSpPr>
          <p:spPr>
            <a:xfrm flipH="false" flipV="false" rot="0">
              <a:off x="0" y="0"/>
              <a:ext cx="20875625" cy="642366"/>
            </a:xfrm>
            <a:custGeom>
              <a:avLst/>
              <a:gdLst/>
              <a:ahLst/>
              <a:cxnLst/>
              <a:rect r="r" b="b" t="t" l="l"/>
              <a:pathLst>
                <a:path h="642366" w="20875625">
                  <a:moveTo>
                    <a:pt x="0" y="0"/>
                  </a:moveTo>
                  <a:lnTo>
                    <a:pt x="20875625" y="0"/>
                  </a:lnTo>
                  <a:lnTo>
                    <a:pt x="20875625" y="642366"/>
                  </a:lnTo>
                  <a:lnTo>
                    <a:pt x="0" y="642366"/>
                  </a:lnTo>
                  <a:lnTo>
                    <a:pt x="0" y="0"/>
                  </a:lnTo>
                  <a:close/>
                </a:path>
              </a:pathLst>
            </a:custGeom>
            <a:blipFill>
              <a:blip r:embed="rId3"/>
              <a:stretch>
                <a:fillRect l="0" t="0" r="0" b="5"/>
              </a:stretch>
            </a:blipFill>
          </p:spPr>
        </p:sp>
      </p:grpSp>
      <p:grpSp>
        <p:nvGrpSpPr>
          <p:cNvPr name="Group 6" id="6"/>
          <p:cNvGrpSpPr/>
          <p:nvPr/>
        </p:nvGrpSpPr>
        <p:grpSpPr>
          <a:xfrm rot="0">
            <a:off x="15878737" y="2956855"/>
            <a:ext cx="2404491" cy="216408"/>
            <a:chOff x="0" y="0"/>
            <a:chExt cx="3205988" cy="288544"/>
          </a:xfrm>
        </p:grpSpPr>
        <p:sp>
          <p:nvSpPr>
            <p:cNvPr name="Freeform 7" id="7" descr="HD-ShadowShort.png"/>
            <p:cNvSpPr/>
            <p:nvPr/>
          </p:nvSpPr>
          <p:spPr>
            <a:xfrm flipH="false" flipV="false" rot="0">
              <a:off x="0" y="0"/>
              <a:ext cx="3205988" cy="288544"/>
            </a:xfrm>
            <a:custGeom>
              <a:avLst/>
              <a:gdLst/>
              <a:ahLst/>
              <a:cxnLst/>
              <a:rect r="r" b="b" t="t" l="l"/>
              <a:pathLst>
                <a:path h="288544" w="3205988">
                  <a:moveTo>
                    <a:pt x="0" y="0"/>
                  </a:moveTo>
                  <a:lnTo>
                    <a:pt x="3205988" y="0"/>
                  </a:lnTo>
                  <a:lnTo>
                    <a:pt x="3205988" y="288544"/>
                  </a:lnTo>
                  <a:lnTo>
                    <a:pt x="0" y="288544"/>
                  </a:lnTo>
                  <a:lnTo>
                    <a:pt x="0" y="0"/>
                  </a:lnTo>
                  <a:close/>
                </a:path>
              </a:pathLst>
            </a:custGeom>
            <a:blipFill>
              <a:blip r:embed="rId4"/>
              <a:stretch>
                <a:fillRect l="0" t="0" r="0" b="0"/>
              </a:stretch>
            </a:blipFill>
          </p:spPr>
        </p:sp>
      </p:grpSp>
      <p:grpSp>
        <p:nvGrpSpPr>
          <p:cNvPr name="Group 8" id="8"/>
          <p:cNvGrpSpPr/>
          <p:nvPr/>
        </p:nvGrpSpPr>
        <p:grpSpPr>
          <a:xfrm rot="0">
            <a:off x="0" y="914400"/>
            <a:ext cx="15656719" cy="2052295"/>
            <a:chOff x="0" y="0"/>
            <a:chExt cx="20875625" cy="2736393"/>
          </a:xfrm>
        </p:grpSpPr>
        <p:sp>
          <p:nvSpPr>
            <p:cNvPr name="Freeform 9" id="9"/>
            <p:cNvSpPr/>
            <p:nvPr/>
          </p:nvSpPr>
          <p:spPr>
            <a:xfrm flipH="false" flipV="false" rot="0">
              <a:off x="0" y="0"/>
              <a:ext cx="20875625" cy="2736342"/>
            </a:xfrm>
            <a:custGeom>
              <a:avLst/>
              <a:gdLst/>
              <a:ahLst/>
              <a:cxnLst/>
              <a:rect r="r" b="b" t="t" l="l"/>
              <a:pathLst>
                <a:path h="2736342" w="20875625">
                  <a:moveTo>
                    <a:pt x="0" y="0"/>
                  </a:moveTo>
                  <a:lnTo>
                    <a:pt x="20875625" y="0"/>
                  </a:lnTo>
                  <a:lnTo>
                    <a:pt x="20875625" y="2736342"/>
                  </a:lnTo>
                  <a:lnTo>
                    <a:pt x="0" y="2736342"/>
                  </a:lnTo>
                  <a:close/>
                </a:path>
              </a:pathLst>
            </a:custGeom>
            <a:solidFill>
              <a:srgbClr val="262626"/>
            </a:solidFill>
          </p:spPr>
        </p:sp>
      </p:grpSp>
      <p:grpSp>
        <p:nvGrpSpPr>
          <p:cNvPr name="Group 10" id="10"/>
          <p:cNvGrpSpPr/>
          <p:nvPr/>
        </p:nvGrpSpPr>
        <p:grpSpPr>
          <a:xfrm rot="0">
            <a:off x="15878737" y="914400"/>
            <a:ext cx="2404491" cy="2052295"/>
            <a:chOff x="0" y="0"/>
            <a:chExt cx="3205988" cy="2736393"/>
          </a:xfrm>
        </p:grpSpPr>
        <p:sp>
          <p:nvSpPr>
            <p:cNvPr name="Freeform 11" id="11"/>
            <p:cNvSpPr/>
            <p:nvPr/>
          </p:nvSpPr>
          <p:spPr>
            <a:xfrm flipH="false" flipV="false" rot="0">
              <a:off x="0" y="0"/>
              <a:ext cx="3205988" cy="2736342"/>
            </a:xfrm>
            <a:custGeom>
              <a:avLst/>
              <a:gdLst/>
              <a:ahLst/>
              <a:cxnLst/>
              <a:rect r="r" b="b" t="t" l="l"/>
              <a:pathLst>
                <a:path h="2736342" w="3205988">
                  <a:moveTo>
                    <a:pt x="0" y="0"/>
                  </a:moveTo>
                  <a:lnTo>
                    <a:pt x="3205988" y="0"/>
                  </a:lnTo>
                  <a:lnTo>
                    <a:pt x="3205988" y="2736342"/>
                  </a:lnTo>
                  <a:lnTo>
                    <a:pt x="0" y="2736342"/>
                  </a:lnTo>
                  <a:close/>
                </a:path>
              </a:pathLst>
            </a:custGeom>
            <a:solidFill>
              <a:srgbClr val="39CDE7"/>
            </a:solidFill>
          </p:spPr>
        </p:sp>
      </p:grpSp>
      <p:grpSp>
        <p:nvGrpSpPr>
          <p:cNvPr name="Group 12" id="12"/>
          <p:cNvGrpSpPr/>
          <p:nvPr/>
        </p:nvGrpSpPr>
        <p:grpSpPr>
          <a:xfrm rot="0">
            <a:off x="-4762" y="0"/>
            <a:ext cx="18288000" cy="10287000"/>
            <a:chOff x="0" y="0"/>
            <a:chExt cx="24384000" cy="13716000"/>
          </a:xfrm>
        </p:grpSpPr>
        <p:sp>
          <p:nvSpPr>
            <p:cNvPr name="Freeform 13" id="1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alphaModFix amt="9999"/>
              </a:blip>
              <a:stretch>
                <a:fillRect l="0" t="0" r="0" b="0"/>
              </a:stretch>
            </a:blipFill>
          </p:spPr>
        </p:sp>
      </p:grpSp>
      <p:grpSp>
        <p:nvGrpSpPr>
          <p:cNvPr name="Group 14" id="14"/>
          <p:cNvGrpSpPr/>
          <p:nvPr/>
        </p:nvGrpSpPr>
        <p:grpSpPr>
          <a:xfrm rot="0">
            <a:off x="9144000" y="19"/>
            <a:ext cx="9139238" cy="10284466"/>
            <a:chOff x="0" y="0"/>
            <a:chExt cx="12185650" cy="13712622"/>
          </a:xfrm>
        </p:grpSpPr>
        <p:sp>
          <p:nvSpPr>
            <p:cNvPr name="Freeform 15" id="15" descr="Map  Description automatically generated"/>
            <p:cNvSpPr/>
            <p:nvPr/>
          </p:nvSpPr>
          <p:spPr>
            <a:xfrm flipH="false" flipV="false" rot="0">
              <a:off x="0" y="0"/>
              <a:ext cx="12185650" cy="13712571"/>
            </a:xfrm>
            <a:custGeom>
              <a:avLst/>
              <a:gdLst/>
              <a:ahLst/>
              <a:cxnLst/>
              <a:rect r="r" b="b" t="t" l="l"/>
              <a:pathLst>
                <a:path h="13712571" w="12185650">
                  <a:moveTo>
                    <a:pt x="0" y="0"/>
                  </a:moveTo>
                  <a:lnTo>
                    <a:pt x="12185650" y="0"/>
                  </a:lnTo>
                  <a:lnTo>
                    <a:pt x="12185650" y="13712571"/>
                  </a:lnTo>
                  <a:lnTo>
                    <a:pt x="0" y="13712571"/>
                  </a:lnTo>
                  <a:lnTo>
                    <a:pt x="0" y="0"/>
                  </a:lnTo>
                  <a:close/>
                </a:path>
              </a:pathLst>
            </a:custGeom>
            <a:blipFill>
              <a:blip r:embed="rId5"/>
              <a:stretch>
                <a:fillRect l="0" t="0" r="-50039" b="0"/>
              </a:stretch>
            </a:blipFill>
          </p:spPr>
        </p:sp>
      </p:grpSp>
      <p:grpSp>
        <p:nvGrpSpPr>
          <p:cNvPr name="Group 16" id="16"/>
          <p:cNvGrpSpPr/>
          <p:nvPr/>
        </p:nvGrpSpPr>
        <p:grpSpPr>
          <a:xfrm rot="0">
            <a:off x="3" y="914400"/>
            <a:ext cx="9749628" cy="2052295"/>
            <a:chOff x="0" y="0"/>
            <a:chExt cx="12999504" cy="2736393"/>
          </a:xfrm>
        </p:grpSpPr>
        <p:sp>
          <p:nvSpPr>
            <p:cNvPr name="Freeform 17" id="17"/>
            <p:cNvSpPr/>
            <p:nvPr/>
          </p:nvSpPr>
          <p:spPr>
            <a:xfrm flipH="false" flipV="false" rot="0">
              <a:off x="0" y="0"/>
              <a:ext cx="12999466" cy="2736342"/>
            </a:xfrm>
            <a:custGeom>
              <a:avLst/>
              <a:gdLst/>
              <a:ahLst/>
              <a:cxnLst/>
              <a:rect r="r" b="b" t="t" l="l"/>
              <a:pathLst>
                <a:path h="2736342" w="12999466">
                  <a:moveTo>
                    <a:pt x="0" y="0"/>
                  </a:moveTo>
                  <a:lnTo>
                    <a:pt x="12999466" y="0"/>
                  </a:lnTo>
                  <a:lnTo>
                    <a:pt x="12999466" y="2736342"/>
                  </a:lnTo>
                  <a:lnTo>
                    <a:pt x="0" y="2736342"/>
                  </a:lnTo>
                  <a:close/>
                </a:path>
              </a:pathLst>
            </a:custGeom>
            <a:solidFill>
              <a:srgbClr val="262626"/>
            </a:solidFill>
          </p:spPr>
        </p:sp>
      </p:grpSp>
      <p:grpSp>
        <p:nvGrpSpPr>
          <p:cNvPr name="Group 18" id="18"/>
          <p:cNvGrpSpPr/>
          <p:nvPr/>
        </p:nvGrpSpPr>
        <p:grpSpPr>
          <a:xfrm rot="0">
            <a:off x="1020480" y="1129846"/>
            <a:ext cx="7562440" cy="1621403"/>
            <a:chOff x="0" y="0"/>
            <a:chExt cx="10083254" cy="2161870"/>
          </a:xfrm>
        </p:grpSpPr>
        <p:sp>
          <p:nvSpPr>
            <p:cNvPr name="Freeform 19" id="19"/>
            <p:cNvSpPr/>
            <p:nvPr/>
          </p:nvSpPr>
          <p:spPr>
            <a:xfrm flipH="false" flipV="false" rot="0">
              <a:off x="0" y="0"/>
              <a:ext cx="10083258" cy="2161876"/>
            </a:xfrm>
            <a:custGeom>
              <a:avLst/>
              <a:gdLst/>
              <a:ahLst/>
              <a:cxnLst/>
              <a:rect r="r" b="b" t="t" l="l"/>
              <a:pathLst>
                <a:path h="2161876" w="10083258">
                  <a:moveTo>
                    <a:pt x="0" y="0"/>
                  </a:moveTo>
                  <a:lnTo>
                    <a:pt x="10083258" y="0"/>
                  </a:lnTo>
                  <a:lnTo>
                    <a:pt x="10083258" y="2161876"/>
                  </a:lnTo>
                  <a:lnTo>
                    <a:pt x="0" y="2161876"/>
                  </a:lnTo>
                  <a:close/>
                </a:path>
              </a:pathLst>
            </a:custGeom>
            <a:blipFill>
              <a:blip r:embed="rId6">
                <a:alphaModFix amt="0"/>
              </a:blip>
              <a:stretch>
                <a:fillRect l="0" t="-40880" r="0" b="-40880"/>
              </a:stretch>
            </a:blipFill>
          </p:spPr>
        </p:sp>
        <p:sp>
          <p:nvSpPr>
            <p:cNvPr name="TextBox 20" id="20"/>
            <p:cNvSpPr txBox="true"/>
            <p:nvPr/>
          </p:nvSpPr>
          <p:spPr>
            <a:xfrm>
              <a:off x="0" y="38100"/>
              <a:ext cx="10083254" cy="2123770"/>
            </a:xfrm>
            <a:prstGeom prst="rect">
              <a:avLst/>
            </a:prstGeom>
          </p:spPr>
          <p:txBody>
            <a:bodyPr anchor="ctr" rtlCol="false" tIns="0" lIns="0" bIns="0" rIns="0"/>
            <a:lstStyle/>
            <a:p>
              <a:pPr algn="l">
                <a:lnSpc>
                  <a:spcPts val="5346"/>
                </a:lnSpc>
              </a:pPr>
              <a:r>
                <a:rPr lang="en-US" sz="4950">
                  <a:solidFill>
                    <a:srgbClr val="FFFFFF"/>
                  </a:solidFill>
                  <a:latin typeface="Trebuchet MS"/>
                  <a:ea typeface="Trebuchet MS"/>
                  <a:cs typeface="Trebuchet MS"/>
                  <a:sym typeface="Trebuchet MS"/>
                </a:rPr>
                <a:t>The Fractured Landscape of Post-War Asia</a:t>
              </a:r>
            </a:p>
          </p:txBody>
        </p:sp>
      </p:grpSp>
      <p:grpSp>
        <p:nvGrpSpPr>
          <p:cNvPr name="Group 21" id="21"/>
          <p:cNvGrpSpPr/>
          <p:nvPr/>
        </p:nvGrpSpPr>
        <p:grpSpPr>
          <a:xfrm rot="0">
            <a:off x="3" y="2955360"/>
            <a:ext cx="9738360" cy="392573"/>
            <a:chOff x="0" y="0"/>
            <a:chExt cx="12984480" cy="523431"/>
          </a:xfrm>
        </p:grpSpPr>
        <p:sp>
          <p:nvSpPr>
            <p:cNvPr name="Freeform 22" id="22"/>
            <p:cNvSpPr/>
            <p:nvPr/>
          </p:nvSpPr>
          <p:spPr>
            <a:xfrm flipH="false" flipV="false" rot="0">
              <a:off x="0" y="0"/>
              <a:ext cx="12984480" cy="523367"/>
            </a:xfrm>
            <a:custGeom>
              <a:avLst/>
              <a:gdLst/>
              <a:ahLst/>
              <a:cxnLst/>
              <a:rect r="r" b="b" t="t" l="l"/>
              <a:pathLst>
                <a:path h="523367" w="12984480">
                  <a:moveTo>
                    <a:pt x="0" y="0"/>
                  </a:moveTo>
                  <a:lnTo>
                    <a:pt x="12984480" y="0"/>
                  </a:lnTo>
                  <a:lnTo>
                    <a:pt x="12984480" y="523367"/>
                  </a:lnTo>
                  <a:lnTo>
                    <a:pt x="0" y="523367"/>
                  </a:lnTo>
                  <a:lnTo>
                    <a:pt x="0" y="0"/>
                  </a:lnTo>
                  <a:close/>
                </a:path>
              </a:pathLst>
            </a:custGeom>
            <a:blipFill>
              <a:blip r:embed="rId3"/>
              <a:stretch>
                <a:fillRect l="-15506" t="0" r="-15506" b="-12"/>
              </a:stretch>
            </a:blipFill>
          </p:spPr>
        </p:sp>
      </p:grpSp>
      <p:sp>
        <p:nvSpPr>
          <p:cNvPr name="TextBox 23" id="23"/>
          <p:cNvSpPr txBox="true"/>
          <p:nvPr/>
        </p:nvSpPr>
        <p:spPr>
          <a:xfrm rot="0">
            <a:off x="1111920" y="3579600"/>
            <a:ext cx="7379560" cy="5278955"/>
          </a:xfrm>
          <a:prstGeom prst="rect">
            <a:avLst/>
          </a:prstGeom>
        </p:spPr>
        <p:txBody>
          <a:bodyPr anchor="t" rtlCol="false" tIns="0" lIns="0" bIns="0" rIns="0">
            <a:spAutoFit/>
          </a:bodyPr>
          <a:lstStyle/>
          <a:p>
            <a:pPr algn="l" marL="542925" indent="-271462" lvl="1">
              <a:lnSpc>
                <a:spcPts val="3240"/>
              </a:lnSpc>
              <a:buFont typeface="Arial"/>
              <a:buChar char="•"/>
            </a:pPr>
            <a:r>
              <a:rPr lang="en-US" sz="3000">
                <a:solidFill>
                  <a:srgbClr val="FFFFFF"/>
                </a:solidFill>
                <a:latin typeface="Trebuchet MS"/>
                <a:ea typeface="Trebuchet MS"/>
                <a:cs typeface="Trebuchet MS"/>
                <a:sym typeface="Trebuchet MS"/>
              </a:rPr>
              <a:t>Shaped by the legacies of colonialism and Japanese conquest, nations were often arbitrary constructs</a:t>
            </a:r>
          </a:p>
          <a:p>
            <a:pPr algn="l" marL="542925" indent="-271462" lvl="1">
              <a:lnSpc>
                <a:spcPts val="3240"/>
              </a:lnSpc>
              <a:buFont typeface="Arial"/>
              <a:buChar char="•"/>
            </a:pPr>
            <a:r>
              <a:rPr lang="en-US" sz="3000">
                <a:solidFill>
                  <a:srgbClr val="FFFFFF"/>
                </a:solidFill>
                <a:latin typeface="Trebuchet MS"/>
                <a:ea typeface="Trebuchet MS"/>
                <a:cs typeface="Trebuchet MS"/>
                <a:sym typeface="Trebuchet MS"/>
              </a:rPr>
              <a:t>Ousted colonial regimes try to reassert themselves, or offer path to independence</a:t>
            </a:r>
          </a:p>
          <a:p>
            <a:pPr algn="l" marL="542925" indent="-271462" lvl="1">
              <a:lnSpc>
                <a:spcPts val="3240"/>
              </a:lnSpc>
              <a:buFont typeface="Arial"/>
              <a:buChar char="•"/>
            </a:pPr>
            <a:r>
              <a:rPr lang="en-US" sz="3000">
                <a:solidFill>
                  <a:srgbClr val="FFFFFF"/>
                </a:solidFill>
                <a:latin typeface="Trebuchet MS"/>
                <a:ea typeface="Trebuchet MS"/>
                <a:cs typeface="Trebuchet MS"/>
                <a:sym typeface="Trebuchet MS"/>
              </a:rPr>
              <a:t>Nationalism &amp; communism, ironically European in origin, seized political imaginations</a:t>
            </a:r>
          </a:p>
          <a:p>
            <a:pPr algn="l" marL="542925" indent="-271462" lvl="1">
              <a:lnSpc>
                <a:spcPts val="3240"/>
              </a:lnSpc>
              <a:buFont typeface="Arial"/>
              <a:buChar char="•"/>
            </a:pPr>
            <a:r>
              <a:rPr lang="en-US" sz="3000">
                <a:solidFill>
                  <a:srgbClr val="FFFFFF"/>
                </a:solidFill>
                <a:latin typeface="Trebuchet MS"/>
                <a:ea typeface="Trebuchet MS"/>
                <a:cs typeface="Trebuchet MS"/>
                <a:sym typeface="Trebuchet MS"/>
              </a:rPr>
              <a:t>Identifying who was legitimate a fraught task</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2FE9DF">
                <a:alpha val="100000"/>
              </a:srgbClr>
            </a:gs>
            <a:gs pos="50000">
              <a:srgbClr val="21ABC8">
                <a:alpha val="100000"/>
              </a:srgbClr>
            </a:gs>
            <a:gs pos="100000">
              <a:srgbClr val="0B2262">
                <a:alpha val="100000"/>
              </a:srgbClr>
            </a:gs>
          </a:gsLst>
          <a:lin ang="2520000"/>
        </a:gra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descr="hashOverlay-FullResolve.png"/>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alphaModFix amt="9999"/>
              </a:blip>
              <a:stretch>
                <a:fillRect l="0" t="0" r="0" b="0"/>
              </a:stretch>
            </a:blipFill>
          </p:spPr>
        </p:sp>
      </p:grpSp>
      <p:grpSp>
        <p:nvGrpSpPr>
          <p:cNvPr name="Group 4" id="4"/>
          <p:cNvGrpSpPr/>
          <p:nvPr/>
        </p:nvGrpSpPr>
        <p:grpSpPr>
          <a:xfrm rot="0">
            <a:off x="1" y="2955360"/>
            <a:ext cx="15656719" cy="481746"/>
            <a:chOff x="0" y="0"/>
            <a:chExt cx="20875625" cy="642328"/>
          </a:xfrm>
        </p:grpSpPr>
        <p:sp>
          <p:nvSpPr>
            <p:cNvPr name="Freeform 5" id="5" descr="HD-ShadowLong.png"/>
            <p:cNvSpPr/>
            <p:nvPr/>
          </p:nvSpPr>
          <p:spPr>
            <a:xfrm flipH="false" flipV="false" rot="0">
              <a:off x="0" y="0"/>
              <a:ext cx="20875625" cy="642366"/>
            </a:xfrm>
            <a:custGeom>
              <a:avLst/>
              <a:gdLst/>
              <a:ahLst/>
              <a:cxnLst/>
              <a:rect r="r" b="b" t="t" l="l"/>
              <a:pathLst>
                <a:path h="642366" w="20875625">
                  <a:moveTo>
                    <a:pt x="0" y="0"/>
                  </a:moveTo>
                  <a:lnTo>
                    <a:pt x="20875625" y="0"/>
                  </a:lnTo>
                  <a:lnTo>
                    <a:pt x="20875625" y="642366"/>
                  </a:lnTo>
                  <a:lnTo>
                    <a:pt x="0" y="642366"/>
                  </a:lnTo>
                  <a:lnTo>
                    <a:pt x="0" y="0"/>
                  </a:lnTo>
                  <a:close/>
                </a:path>
              </a:pathLst>
            </a:custGeom>
            <a:blipFill>
              <a:blip r:embed="rId3"/>
              <a:stretch>
                <a:fillRect l="0" t="0" r="0" b="5"/>
              </a:stretch>
            </a:blipFill>
          </p:spPr>
        </p:sp>
      </p:grpSp>
      <p:grpSp>
        <p:nvGrpSpPr>
          <p:cNvPr name="Group 6" id="6"/>
          <p:cNvGrpSpPr/>
          <p:nvPr/>
        </p:nvGrpSpPr>
        <p:grpSpPr>
          <a:xfrm rot="0">
            <a:off x="15878737" y="2956855"/>
            <a:ext cx="2404491" cy="216408"/>
            <a:chOff x="0" y="0"/>
            <a:chExt cx="3205988" cy="288544"/>
          </a:xfrm>
        </p:grpSpPr>
        <p:sp>
          <p:nvSpPr>
            <p:cNvPr name="Freeform 7" id="7" descr="HD-ShadowShort.png"/>
            <p:cNvSpPr/>
            <p:nvPr/>
          </p:nvSpPr>
          <p:spPr>
            <a:xfrm flipH="false" flipV="false" rot="0">
              <a:off x="0" y="0"/>
              <a:ext cx="3205988" cy="288544"/>
            </a:xfrm>
            <a:custGeom>
              <a:avLst/>
              <a:gdLst/>
              <a:ahLst/>
              <a:cxnLst/>
              <a:rect r="r" b="b" t="t" l="l"/>
              <a:pathLst>
                <a:path h="288544" w="3205988">
                  <a:moveTo>
                    <a:pt x="0" y="0"/>
                  </a:moveTo>
                  <a:lnTo>
                    <a:pt x="3205988" y="0"/>
                  </a:lnTo>
                  <a:lnTo>
                    <a:pt x="3205988" y="288544"/>
                  </a:lnTo>
                  <a:lnTo>
                    <a:pt x="0" y="288544"/>
                  </a:lnTo>
                  <a:lnTo>
                    <a:pt x="0" y="0"/>
                  </a:lnTo>
                  <a:close/>
                </a:path>
              </a:pathLst>
            </a:custGeom>
            <a:blipFill>
              <a:blip r:embed="rId4"/>
              <a:stretch>
                <a:fillRect l="0" t="0" r="0" b="0"/>
              </a:stretch>
            </a:blipFill>
          </p:spPr>
        </p:sp>
      </p:grpSp>
      <p:grpSp>
        <p:nvGrpSpPr>
          <p:cNvPr name="Group 8" id="8"/>
          <p:cNvGrpSpPr/>
          <p:nvPr/>
        </p:nvGrpSpPr>
        <p:grpSpPr>
          <a:xfrm rot="0">
            <a:off x="0" y="914400"/>
            <a:ext cx="15656719" cy="2052295"/>
            <a:chOff x="0" y="0"/>
            <a:chExt cx="20875625" cy="2736393"/>
          </a:xfrm>
        </p:grpSpPr>
        <p:sp>
          <p:nvSpPr>
            <p:cNvPr name="Freeform 9" id="9"/>
            <p:cNvSpPr/>
            <p:nvPr/>
          </p:nvSpPr>
          <p:spPr>
            <a:xfrm flipH="false" flipV="false" rot="0">
              <a:off x="0" y="0"/>
              <a:ext cx="20875625" cy="2736342"/>
            </a:xfrm>
            <a:custGeom>
              <a:avLst/>
              <a:gdLst/>
              <a:ahLst/>
              <a:cxnLst/>
              <a:rect r="r" b="b" t="t" l="l"/>
              <a:pathLst>
                <a:path h="2736342" w="20875625">
                  <a:moveTo>
                    <a:pt x="0" y="0"/>
                  </a:moveTo>
                  <a:lnTo>
                    <a:pt x="20875625" y="0"/>
                  </a:lnTo>
                  <a:lnTo>
                    <a:pt x="20875625" y="2736342"/>
                  </a:lnTo>
                  <a:lnTo>
                    <a:pt x="0" y="2736342"/>
                  </a:lnTo>
                  <a:close/>
                </a:path>
              </a:pathLst>
            </a:custGeom>
            <a:solidFill>
              <a:srgbClr val="262626"/>
            </a:solidFill>
          </p:spPr>
        </p:sp>
      </p:grpSp>
      <p:grpSp>
        <p:nvGrpSpPr>
          <p:cNvPr name="Group 10" id="10"/>
          <p:cNvGrpSpPr/>
          <p:nvPr/>
        </p:nvGrpSpPr>
        <p:grpSpPr>
          <a:xfrm rot="0">
            <a:off x="15878737" y="914400"/>
            <a:ext cx="2404491" cy="2052295"/>
            <a:chOff x="0" y="0"/>
            <a:chExt cx="3205988" cy="2736393"/>
          </a:xfrm>
        </p:grpSpPr>
        <p:sp>
          <p:nvSpPr>
            <p:cNvPr name="Freeform 11" id="11"/>
            <p:cNvSpPr/>
            <p:nvPr/>
          </p:nvSpPr>
          <p:spPr>
            <a:xfrm flipH="false" flipV="false" rot="0">
              <a:off x="0" y="0"/>
              <a:ext cx="3205988" cy="2736342"/>
            </a:xfrm>
            <a:custGeom>
              <a:avLst/>
              <a:gdLst/>
              <a:ahLst/>
              <a:cxnLst/>
              <a:rect r="r" b="b" t="t" l="l"/>
              <a:pathLst>
                <a:path h="2736342" w="3205988">
                  <a:moveTo>
                    <a:pt x="0" y="0"/>
                  </a:moveTo>
                  <a:lnTo>
                    <a:pt x="3205988" y="0"/>
                  </a:lnTo>
                  <a:lnTo>
                    <a:pt x="3205988" y="2736342"/>
                  </a:lnTo>
                  <a:lnTo>
                    <a:pt x="0" y="2736342"/>
                  </a:lnTo>
                  <a:close/>
                </a:path>
              </a:pathLst>
            </a:custGeom>
            <a:solidFill>
              <a:srgbClr val="39CDE7"/>
            </a:solidFill>
          </p:spPr>
        </p:sp>
      </p:grpSp>
      <p:grpSp>
        <p:nvGrpSpPr>
          <p:cNvPr name="Group 12" id="12"/>
          <p:cNvGrpSpPr/>
          <p:nvPr/>
        </p:nvGrpSpPr>
        <p:grpSpPr>
          <a:xfrm rot="0">
            <a:off x="-4762" y="0"/>
            <a:ext cx="18288000" cy="10287000"/>
            <a:chOff x="0" y="0"/>
            <a:chExt cx="24384000" cy="13716000"/>
          </a:xfrm>
        </p:grpSpPr>
        <p:sp>
          <p:nvSpPr>
            <p:cNvPr name="Freeform 13" id="1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alphaModFix amt="9999"/>
              </a:blip>
              <a:stretch>
                <a:fillRect l="0" t="0" r="0" b="0"/>
              </a:stretch>
            </a:blipFill>
          </p:spPr>
        </p:sp>
      </p:grpSp>
      <p:grpSp>
        <p:nvGrpSpPr>
          <p:cNvPr name="Group 14" id="14"/>
          <p:cNvGrpSpPr/>
          <p:nvPr/>
        </p:nvGrpSpPr>
        <p:grpSpPr>
          <a:xfrm rot="0">
            <a:off x="9144000" y="19"/>
            <a:ext cx="9139238" cy="10284466"/>
            <a:chOff x="0" y="0"/>
            <a:chExt cx="12185650" cy="13712622"/>
          </a:xfrm>
        </p:grpSpPr>
        <p:sp>
          <p:nvSpPr>
            <p:cNvPr name="Freeform 15" id="15" descr="A group of people posing for a photo  Description automatically generated"/>
            <p:cNvSpPr/>
            <p:nvPr/>
          </p:nvSpPr>
          <p:spPr>
            <a:xfrm flipH="false" flipV="false" rot="0">
              <a:off x="0" y="0"/>
              <a:ext cx="12185650" cy="13712571"/>
            </a:xfrm>
            <a:custGeom>
              <a:avLst/>
              <a:gdLst/>
              <a:ahLst/>
              <a:cxnLst/>
              <a:rect r="r" b="b" t="t" l="l"/>
              <a:pathLst>
                <a:path h="13712571" w="12185650">
                  <a:moveTo>
                    <a:pt x="0" y="0"/>
                  </a:moveTo>
                  <a:lnTo>
                    <a:pt x="12185650" y="0"/>
                  </a:lnTo>
                  <a:lnTo>
                    <a:pt x="12185650" y="13712571"/>
                  </a:lnTo>
                  <a:lnTo>
                    <a:pt x="0" y="13712571"/>
                  </a:lnTo>
                  <a:lnTo>
                    <a:pt x="0" y="0"/>
                  </a:lnTo>
                  <a:close/>
                </a:path>
              </a:pathLst>
            </a:custGeom>
            <a:blipFill>
              <a:blip r:embed="rId5"/>
              <a:stretch>
                <a:fillRect l="-36902" t="0" r="-31894" b="0"/>
              </a:stretch>
            </a:blipFill>
          </p:spPr>
        </p:sp>
      </p:grpSp>
      <p:grpSp>
        <p:nvGrpSpPr>
          <p:cNvPr name="Group 16" id="16"/>
          <p:cNvGrpSpPr/>
          <p:nvPr/>
        </p:nvGrpSpPr>
        <p:grpSpPr>
          <a:xfrm rot="0">
            <a:off x="3" y="914400"/>
            <a:ext cx="9749628" cy="2052295"/>
            <a:chOff x="0" y="0"/>
            <a:chExt cx="12999504" cy="2736393"/>
          </a:xfrm>
        </p:grpSpPr>
        <p:sp>
          <p:nvSpPr>
            <p:cNvPr name="Freeform 17" id="17"/>
            <p:cNvSpPr/>
            <p:nvPr/>
          </p:nvSpPr>
          <p:spPr>
            <a:xfrm flipH="false" flipV="false" rot="0">
              <a:off x="0" y="0"/>
              <a:ext cx="12999466" cy="2736342"/>
            </a:xfrm>
            <a:custGeom>
              <a:avLst/>
              <a:gdLst/>
              <a:ahLst/>
              <a:cxnLst/>
              <a:rect r="r" b="b" t="t" l="l"/>
              <a:pathLst>
                <a:path h="2736342" w="12999466">
                  <a:moveTo>
                    <a:pt x="0" y="0"/>
                  </a:moveTo>
                  <a:lnTo>
                    <a:pt x="12999466" y="0"/>
                  </a:lnTo>
                  <a:lnTo>
                    <a:pt x="12999466" y="2736342"/>
                  </a:lnTo>
                  <a:lnTo>
                    <a:pt x="0" y="2736342"/>
                  </a:lnTo>
                  <a:close/>
                </a:path>
              </a:pathLst>
            </a:custGeom>
            <a:solidFill>
              <a:srgbClr val="262626"/>
            </a:solidFill>
          </p:spPr>
        </p:sp>
      </p:grpSp>
      <p:grpSp>
        <p:nvGrpSpPr>
          <p:cNvPr name="Group 18" id="18"/>
          <p:cNvGrpSpPr/>
          <p:nvPr/>
        </p:nvGrpSpPr>
        <p:grpSpPr>
          <a:xfrm rot="0">
            <a:off x="1020480" y="1129846"/>
            <a:ext cx="7562440" cy="1621403"/>
            <a:chOff x="0" y="0"/>
            <a:chExt cx="10083254" cy="2161870"/>
          </a:xfrm>
        </p:grpSpPr>
        <p:sp>
          <p:nvSpPr>
            <p:cNvPr name="Freeform 19" id="19"/>
            <p:cNvSpPr/>
            <p:nvPr/>
          </p:nvSpPr>
          <p:spPr>
            <a:xfrm flipH="false" flipV="false" rot="0">
              <a:off x="0" y="0"/>
              <a:ext cx="10083258" cy="2161876"/>
            </a:xfrm>
            <a:custGeom>
              <a:avLst/>
              <a:gdLst/>
              <a:ahLst/>
              <a:cxnLst/>
              <a:rect r="r" b="b" t="t" l="l"/>
              <a:pathLst>
                <a:path h="2161876" w="10083258">
                  <a:moveTo>
                    <a:pt x="0" y="0"/>
                  </a:moveTo>
                  <a:lnTo>
                    <a:pt x="10083258" y="0"/>
                  </a:lnTo>
                  <a:lnTo>
                    <a:pt x="10083258" y="2161876"/>
                  </a:lnTo>
                  <a:lnTo>
                    <a:pt x="0" y="2161876"/>
                  </a:lnTo>
                  <a:close/>
                </a:path>
              </a:pathLst>
            </a:custGeom>
            <a:blipFill>
              <a:blip r:embed="rId6">
                <a:alphaModFix amt="0"/>
              </a:blip>
              <a:stretch>
                <a:fillRect l="0" t="-40880" r="0" b="-40880"/>
              </a:stretch>
            </a:blipFill>
          </p:spPr>
        </p:sp>
        <p:sp>
          <p:nvSpPr>
            <p:cNvPr name="TextBox 20" id="20"/>
            <p:cNvSpPr txBox="true"/>
            <p:nvPr/>
          </p:nvSpPr>
          <p:spPr>
            <a:xfrm>
              <a:off x="0" y="47625"/>
              <a:ext cx="10083254" cy="2114245"/>
            </a:xfrm>
            <a:prstGeom prst="rect">
              <a:avLst/>
            </a:prstGeom>
          </p:spPr>
          <p:txBody>
            <a:bodyPr anchor="ctr" rtlCol="false" tIns="0" lIns="0" bIns="0" rIns="0"/>
            <a:lstStyle/>
            <a:p>
              <a:pPr algn="l">
                <a:lnSpc>
                  <a:spcPts val="5832"/>
                </a:lnSpc>
              </a:pPr>
              <a:r>
                <a:rPr lang="en-US" sz="5400">
                  <a:solidFill>
                    <a:srgbClr val="FFFFFF"/>
                  </a:solidFill>
                  <a:latin typeface="Trebuchet MS"/>
                  <a:ea typeface="Trebuchet MS"/>
                  <a:cs typeface="Trebuchet MS"/>
                  <a:sym typeface="Trebuchet MS"/>
                </a:rPr>
                <a:t>Australia's Position</a:t>
              </a:r>
            </a:p>
          </p:txBody>
        </p:sp>
      </p:grpSp>
      <p:grpSp>
        <p:nvGrpSpPr>
          <p:cNvPr name="Group 21" id="21"/>
          <p:cNvGrpSpPr/>
          <p:nvPr/>
        </p:nvGrpSpPr>
        <p:grpSpPr>
          <a:xfrm rot="0">
            <a:off x="3" y="2955360"/>
            <a:ext cx="9738360" cy="392573"/>
            <a:chOff x="0" y="0"/>
            <a:chExt cx="12984480" cy="523431"/>
          </a:xfrm>
        </p:grpSpPr>
        <p:sp>
          <p:nvSpPr>
            <p:cNvPr name="Freeform 22" id="22"/>
            <p:cNvSpPr/>
            <p:nvPr/>
          </p:nvSpPr>
          <p:spPr>
            <a:xfrm flipH="false" flipV="false" rot="0">
              <a:off x="0" y="0"/>
              <a:ext cx="12984480" cy="523367"/>
            </a:xfrm>
            <a:custGeom>
              <a:avLst/>
              <a:gdLst/>
              <a:ahLst/>
              <a:cxnLst/>
              <a:rect r="r" b="b" t="t" l="l"/>
              <a:pathLst>
                <a:path h="523367" w="12984480">
                  <a:moveTo>
                    <a:pt x="0" y="0"/>
                  </a:moveTo>
                  <a:lnTo>
                    <a:pt x="12984480" y="0"/>
                  </a:lnTo>
                  <a:lnTo>
                    <a:pt x="12984480" y="523367"/>
                  </a:lnTo>
                  <a:lnTo>
                    <a:pt x="0" y="523367"/>
                  </a:lnTo>
                  <a:lnTo>
                    <a:pt x="0" y="0"/>
                  </a:lnTo>
                  <a:close/>
                </a:path>
              </a:pathLst>
            </a:custGeom>
            <a:blipFill>
              <a:blip r:embed="rId3"/>
              <a:stretch>
                <a:fillRect l="-15506" t="0" r="-15506" b="-12"/>
              </a:stretch>
            </a:blipFill>
          </p:spPr>
        </p:sp>
      </p:grpSp>
      <p:sp>
        <p:nvSpPr>
          <p:cNvPr name="TextBox 23" id="23"/>
          <p:cNvSpPr txBox="true"/>
          <p:nvPr/>
        </p:nvSpPr>
        <p:spPr>
          <a:xfrm rot="0">
            <a:off x="1111920" y="3579600"/>
            <a:ext cx="7379560" cy="5278955"/>
          </a:xfrm>
          <a:prstGeom prst="rect">
            <a:avLst/>
          </a:prstGeom>
        </p:spPr>
        <p:txBody>
          <a:bodyPr anchor="t" rtlCol="false" tIns="0" lIns="0" bIns="0" rIns="0">
            <a:spAutoFit/>
          </a:bodyPr>
          <a:lstStyle/>
          <a:p>
            <a:pPr algn="l" marL="515779" indent="-257889" lvl="1">
              <a:lnSpc>
                <a:spcPts val="3078"/>
              </a:lnSpc>
              <a:buFont typeface="Arial"/>
              <a:buChar char="•"/>
            </a:pPr>
            <a:r>
              <a:rPr lang="en-US" sz="2850">
                <a:solidFill>
                  <a:srgbClr val="FFFFFF"/>
                </a:solidFill>
                <a:latin typeface="Trebuchet MS"/>
                <a:ea typeface="Trebuchet MS"/>
                <a:cs typeface="Trebuchet MS"/>
                <a:sym typeface="Trebuchet MS"/>
              </a:rPr>
              <a:t>WW2 confirm Australia's isolation complex</a:t>
            </a:r>
          </a:p>
          <a:p>
            <a:pPr algn="l" marL="515779" indent="-257889" lvl="1">
              <a:lnSpc>
                <a:spcPts val="3078"/>
              </a:lnSpc>
              <a:buFont typeface="Arial"/>
              <a:buChar char="•"/>
            </a:pPr>
            <a:r>
              <a:rPr lang="en-US" sz="2850">
                <a:solidFill>
                  <a:srgbClr val="FFFFFF"/>
                </a:solidFill>
                <a:latin typeface="Trebuchet MS"/>
                <a:ea typeface="Trebuchet MS"/>
                <a:cs typeface="Trebuchet MS"/>
                <a:sym typeface="Trebuchet MS"/>
              </a:rPr>
              <a:t>'Look to America' fleeting</a:t>
            </a:r>
          </a:p>
          <a:p>
            <a:pPr algn="l" marL="515779" indent="-257889" lvl="1">
              <a:lnSpc>
                <a:spcPts val="3078"/>
              </a:lnSpc>
              <a:buFont typeface="Arial"/>
              <a:buChar char="•"/>
            </a:pPr>
            <a:r>
              <a:rPr lang="en-US" sz="2850">
                <a:solidFill>
                  <a:srgbClr val="FFFFFF"/>
                </a:solidFill>
                <a:latin typeface="Trebuchet MS"/>
                <a:ea typeface="Trebuchet MS"/>
                <a:cs typeface="Trebuchet MS"/>
                <a:sym typeface="Trebuchet MS"/>
              </a:rPr>
              <a:t>Aware of its own weakness, Australia had tried to steer clear of post-colonial conflicts in Dutch East Indies &amp; even Hong Kong</a:t>
            </a:r>
          </a:p>
          <a:p>
            <a:pPr algn="l" marL="515779" indent="-257889" lvl="1">
              <a:lnSpc>
                <a:spcPts val="3078"/>
              </a:lnSpc>
              <a:buFont typeface="Arial"/>
              <a:buChar char="•"/>
            </a:pPr>
            <a:r>
              <a:rPr lang="en-US" sz="2850">
                <a:solidFill>
                  <a:srgbClr val="FFFFFF"/>
                </a:solidFill>
                <a:latin typeface="Trebuchet MS"/>
                <a:ea typeface="Trebuchet MS"/>
                <a:cs typeface="Trebuchet MS"/>
                <a:sym typeface="Trebuchet MS"/>
              </a:rPr>
              <a:t>Chifley's cautious approach carried over by Menzies</a:t>
            </a:r>
          </a:p>
          <a:p>
            <a:pPr algn="l" marL="515779" indent="-257889" lvl="1">
              <a:lnSpc>
                <a:spcPts val="3078"/>
              </a:lnSpc>
              <a:buFont typeface="Arial"/>
              <a:buChar char="•"/>
            </a:pPr>
            <a:r>
              <a:rPr lang="en-US" sz="2850">
                <a:solidFill>
                  <a:srgbClr val="FFFFFF"/>
                </a:solidFill>
                <a:latin typeface="Trebuchet MS"/>
                <a:ea typeface="Trebuchet MS"/>
                <a:cs typeface="Trebuchet MS"/>
                <a:sym typeface="Trebuchet MS"/>
              </a:rPr>
              <a:t>Colombo Plan of extensive foreign aid show commitment to 'hearts &amp; minds' not just weapons</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2FE9DF">
                <a:alpha val="100000"/>
              </a:srgbClr>
            </a:gs>
            <a:gs pos="50000">
              <a:srgbClr val="21ABC8">
                <a:alpha val="100000"/>
              </a:srgbClr>
            </a:gs>
            <a:gs pos="100000">
              <a:srgbClr val="0B2262">
                <a:alpha val="100000"/>
              </a:srgbClr>
            </a:gs>
          </a:gsLst>
          <a:lin ang="2520000"/>
        </a:gra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descr="hashOverlay-FullResolve.png"/>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alphaModFix amt="9999"/>
              </a:blip>
              <a:stretch>
                <a:fillRect l="0" t="0" r="0" b="0"/>
              </a:stretch>
            </a:blipFill>
          </p:spPr>
        </p:sp>
      </p:grpSp>
      <p:grpSp>
        <p:nvGrpSpPr>
          <p:cNvPr name="Group 4" id="4"/>
          <p:cNvGrpSpPr/>
          <p:nvPr/>
        </p:nvGrpSpPr>
        <p:grpSpPr>
          <a:xfrm rot="0">
            <a:off x="1" y="2955360"/>
            <a:ext cx="15656719" cy="481746"/>
            <a:chOff x="0" y="0"/>
            <a:chExt cx="20875625" cy="642328"/>
          </a:xfrm>
        </p:grpSpPr>
        <p:sp>
          <p:nvSpPr>
            <p:cNvPr name="Freeform 5" id="5" descr="HD-ShadowLong.png"/>
            <p:cNvSpPr/>
            <p:nvPr/>
          </p:nvSpPr>
          <p:spPr>
            <a:xfrm flipH="false" flipV="false" rot="0">
              <a:off x="0" y="0"/>
              <a:ext cx="20875625" cy="642366"/>
            </a:xfrm>
            <a:custGeom>
              <a:avLst/>
              <a:gdLst/>
              <a:ahLst/>
              <a:cxnLst/>
              <a:rect r="r" b="b" t="t" l="l"/>
              <a:pathLst>
                <a:path h="642366" w="20875625">
                  <a:moveTo>
                    <a:pt x="0" y="0"/>
                  </a:moveTo>
                  <a:lnTo>
                    <a:pt x="20875625" y="0"/>
                  </a:lnTo>
                  <a:lnTo>
                    <a:pt x="20875625" y="642366"/>
                  </a:lnTo>
                  <a:lnTo>
                    <a:pt x="0" y="642366"/>
                  </a:lnTo>
                  <a:lnTo>
                    <a:pt x="0" y="0"/>
                  </a:lnTo>
                  <a:close/>
                </a:path>
              </a:pathLst>
            </a:custGeom>
            <a:blipFill>
              <a:blip r:embed="rId3"/>
              <a:stretch>
                <a:fillRect l="0" t="0" r="0" b="5"/>
              </a:stretch>
            </a:blipFill>
          </p:spPr>
        </p:sp>
      </p:grpSp>
      <p:grpSp>
        <p:nvGrpSpPr>
          <p:cNvPr name="Group 6" id="6"/>
          <p:cNvGrpSpPr/>
          <p:nvPr/>
        </p:nvGrpSpPr>
        <p:grpSpPr>
          <a:xfrm rot="0">
            <a:off x="15878737" y="2956855"/>
            <a:ext cx="2404491" cy="216408"/>
            <a:chOff x="0" y="0"/>
            <a:chExt cx="3205988" cy="288544"/>
          </a:xfrm>
        </p:grpSpPr>
        <p:sp>
          <p:nvSpPr>
            <p:cNvPr name="Freeform 7" id="7" descr="HD-ShadowShort.png"/>
            <p:cNvSpPr/>
            <p:nvPr/>
          </p:nvSpPr>
          <p:spPr>
            <a:xfrm flipH="false" flipV="false" rot="0">
              <a:off x="0" y="0"/>
              <a:ext cx="3205988" cy="288544"/>
            </a:xfrm>
            <a:custGeom>
              <a:avLst/>
              <a:gdLst/>
              <a:ahLst/>
              <a:cxnLst/>
              <a:rect r="r" b="b" t="t" l="l"/>
              <a:pathLst>
                <a:path h="288544" w="3205988">
                  <a:moveTo>
                    <a:pt x="0" y="0"/>
                  </a:moveTo>
                  <a:lnTo>
                    <a:pt x="3205988" y="0"/>
                  </a:lnTo>
                  <a:lnTo>
                    <a:pt x="3205988" y="288544"/>
                  </a:lnTo>
                  <a:lnTo>
                    <a:pt x="0" y="288544"/>
                  </a:lnTo>
                  <a:lnTo>
                    <a:pt x="0" y="0"/>
                  </a:lnTo>
                  <a:close/>
                </a:path>
              </a:pathLst>
            </a:custGeom>
            <a:blipFill>
              <a:blip r:embed="rId4"/>
              <a:stretch>
                <a:fillRect l="0" t="0" r="0" b="0"/>
              </a:stretch>
            </a:blipFill>
          </p:spPr>
        </p:sp>
      </p:grpSp>
      <p:grpSp>
        <p:nvGrpSpPr>
          <p:cNvPr name="Group 8" id="8"/>
          <p:cNvGrpSpPr/>
          <p:nvPr/>
        </p:nvGrpSpPr>
        <p:grpSpPr>
          <a:xfrm rot="0">
            <a:off x="0" y="914400"/>
            <a:ext cx="15656719" cy="2052295"/>
            <a:chOff x="0" y="0"/>
            <a:chExt cx="20875625" cy="2736393"/>
          </a:xfrm>
        </p:grpSpPr>
        <p:sp>
          <p:nvSpPr>
            <p:cNvPr name="Freeform 9" id="9"/>
            <p:cNvSpPr/>
            <p:nvPr/>
          </p:nvSpPr>
          <p:spPr>
            <a:xfrm flipH="false" flipV="false" rot="0">
              <a:off x="0" y="0"/>
              <a:ext cx="20875625" cy="2736342"/>
            </a:xfrm>
            <a:custGeom>
              <a:avLst/>
              <a:gdLst/>
              <a:ahLst/>
              <a:cxnLst/>
              <a:rect r="r" b="b" t="t" l="l"/>
              <a:pathLst>
                <a:path h="2736342" w="20875625">
                  <a:moveTo>
                    <a:pt x="0" y="0"/>
                  </a:moveTo>
                  <a:lnTo>
                    <a:pt x="20875625" y="0"/>
                  </a:lnTo>
                  <a:lnTo>
                    <a:pt x="20875625" y="2736342"/>
                  </a:lnTo>
                  <a:lnTo>
                    <a:pt x="0" y="2736342"/>
                  </a:lnTo>
                  <a:close/>
                </a:path>
              </a:pathLst>
            </a:custGeom>
            <a:solidFill>
              <a:srgbClr val="262626"/>
            </a:solidFill>
          </p:spPr>
        </p:sp>
      </p:grpSp>
      <p:grpSp>
        <p:nvGrpSpPr>
          <p:cNvPr name="Group 10" id="10"/>
          <p:cNvGrpSpPr/>
          <p:nvPr/>
        </p:nvGrpSpPr>
        <p:grpSpPr>
          <a:xfrm rot="0">
            <a:off x="15878737" y="914400"/>
            <a:ext cx="2404491" cy="2052295"/>
            <a:chOff x="0" y="0"/>
            <a:chExt cx="3205988" cy="2736393"/>
          </a:xfrm>
        </p:grpSpPr>
        <p:sp>
          <p:nvSpPr>
            <p:cNvPr name="Freeform 11" id="11"/>
            <p:cNvSpPr/>
            <p:nvPr/>
          </p:nvSpPr>
          <p:spPr>
            <a:xfrm flipH="false" flipV="false" rot="0">
              <a:off x="0" y="0"/>
              <a:ext cx="3205988" cy="2736342"/>
            </a:xfrm>
            <a:custGeom>
              <a:avLst/>
              <a:gdLst/>
              <a:ahLst/>
              <a:cxnLst/>
              <a:rect r="r" b="b" t="t" l="l"/>
              <a:pathLst>
                <a:path h="2736342" w="3205988">
                  <a:moveTo>
                    <a:pt x="0" y="0"/>
                  </a:moveTo>
                  <a:lnTo>
                    <a:pt x="3205988" y="0"/>
                  </a:lnTo>
                  <a:lnTo>
                    <a:pt x="3205988" y="2736342"/>
                  </a:lnTo>
                  <a:lnTo>
                    <a:pt x="0" y="2736342"/>
                  </a:lnTo>
                  <a:close/>
                </a:path>
              </a:pathLst>
            </a:custGeom>
            <a:solidFill>
              <a:srgbClr val="39CDE7"/>
            </a:solidFill>
          </p:spPr>
        </p:sp>
      </p:grpSp>
      <p:grpSp>
        <p:nvGrpSpPr>
          <p:cNvPr name="Group 12" id="12"/>
          <p:cNvGrpSpPr/>
          <p:nvPr/>
        </p:nvGrpSpPr>
        <p:grpSpPr>
          <a:xfrm rot="0">
            <a:off x="-4762" y="0"/>
            <a:ext cx="18288000" cy="10287000"/>
            <a:chOff x="0" y="0"/>
            <a:chExt cx="24384000" cy="13716000"/>
          </a:xfrm>
        </p:grpSpPr>
        <p:sp>
          <p:nvSpPr>
            <p:cNvPr name="Freeform 13" id="1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alphaModFix amt="9999"/>
              </a:blip>
              <a:stretch>
                <a:fillRect l="0" t="0" r="0" b="0"/>
              </a:stretch>
            </a:blipFill>
          </p:spPr>
        </p:sp>
      </p:grpSp>
      <p:grpSp>
        <p:nvGrpSpPr>
          <p:cNvPr name="Group 14" id="14"/>
          <p:cNvGrpSpPr/>
          <p:nvPr/>
        </p:nvGrpSpPr>
        <p:grpSpPr>
          <a:xfrm rot="0">
            <a:off x="9144000" y="19"/>
            <a:ext cx="9139238" cy="10284466"/>
            <a:chOff x="0" y="0"/>
            <a:chExt cx="12185650" cy="13712622"/>
          </a:xfrm>
        </p:grpSpPr>
        <p:sp>
          <p:nvSpPr>
            <p:cNvPr name="Freeform 15" id="15" descr="A picture containing person, sitting, person, old  Description automatically generated"/>
            <p:cNvSpPr/>
            <p:nvPr/>
          </p:nvSpPr>
          <p:spPr>
            <a:xfrm flipH="false" flipV="false" rot="0">
              <a:off x="0" y="0"/>
              <a:ext cx="12185650" cy="13712571"/>
            </a:xfrm>
            <a:custGeom>
              <a:avLst/>
              <a:gdLst/>
              <a:ahLst/>
              <a:cxnLst/>
              <a:rect r="r" b="b" t="t" l="l"/>
              <a:pathLst>
                <a:path h="13712571" w="12185650">
                  <a:moveTo>
                    <a:pt x="0" y="0"/>
                  </a:moveTo>
                  <a:lnTo>
                    <a:pt x="12185650" y="0"/>
                  </a:lnTo>
                  <a:lnTo>
                    <a:pt x="12185650" y="13712571"/>
                  </a:lnTo>
                  <a:lnTo>
                    <a:pt x="0" y="13712571"/>
                  </a:lnTo>
                  <a:lnTo>
                    <a:pt x="0" y="0"/>
                  </a:lnTo>
                  <a:close/>
                </a:path>
              </a:pathLst>
            </a:custGeom>
            <a:blipFill>
              <a:blip r:embed="rId5"/>
              <a:stretch>
                <a:fillRect l="-21975" t="0" r="-21975" b="-1"/>
              </a:stretch>
            </a:blipFill>
          </p:spPr>
        </p:sp>
      </p:grpSp>
      <p:grpSp>
        <p:nvGrpSpPr>
          <p:cNvPr name="Group 16" id="16"/>
          <p:cNvGrpSpPr/>
          <p:nvPr/>
        </p:nvGrpSpPr>
        <p:grpSpPr>
          <a:xfrm rot="0">
            <a:off x="3" y="914400"/>
            <a:ext cx="9749628" cy="2052295"/>
            <a:chOff x="0" y="0"/>
            <a:chExt cx="12999504" cy="2736393"/>
          </a:xfrm>
        </p:grpSpPr>
        <p:sp>
          <p:nvSpPr>
            <p:cNvPr name="Freeform 17" id="17"/>
            <p:cNvSpPr/>
            <p:nvPr/>
          </p:nvSpPr>
          <p:spPr>
            <a:xfrm flipH="false" flipV="false" rot="0">
              <a:off x="0" y="0"/>
              <a:ext cx="12999466" cy="2736342"/>
            </a:xfrm>
            <a:custGeom>
              <a:avLst/>
              <a:gdLst/>
              <a:ahLst/>
              <a:cxnLst/>
              <a:rect r="r" b="b" t="t" l="l"/>
              <a:pathLst>
                <a:path h="2736342" w="12999466">
                  <a:moveTo>
                    <a:pt x="0" y="0"/>
                  </a:moveTo>
                  <a:lnTo>
                    <a:pt x="12999466" y="0"/>
                  </a:lnTo>
                  <a:lnTo>
                    <a:pt x="12999466" y="2736342"/>
                  </a:lnTo>
                  <a:lnTo>
                    <a:pt x="0" y="2736342"/>
                  </a:lnTo>
                  <a:close/>
                </a:path>
              </a:pathLst>
            </a:custGeom>
            <a:solidFill>
              <a:srgbClr val="262626"/>
            </a:solidFill>
          </p:spPr>
        </p:sp>
      </p:grpSp>
      <p:grpSp>
        <p:nvGrpSpPr>
          <p:cNvPr name="Group 18" id="18"/>
          <p:cNvGrpSpPr/>
          <p:nvPr/>
        </p:nvGrpSpPr>
        <p:grpSpPr>
          <a:xfrm rot="0">
            <a:off x="1020480" y="1129846"/>
            <a:ext cx="7562440" cy="1621403"/>
            <a:chOff x="0" y="0"/>
            <a:chExt cx="10083254" cy="2161870"/>
          </a:xfrm>
        </p:grpSpPr>
        <p:sp>
          <p:nvSpPr>
            <p:cNvPr name="Freeform 19" id="19"/>
            <p:cNvSpPr/>
            <p:nvPr/>
          </p:nvSpPr>
          <p:spPr>
            <a:xfrm flipH="false" flipV="false" rot="0">
              <a:off x="0" y="0"/>
              <a:ext cx="10083258" cy="2161876"/>
            </a:xfrm>
            <a:custGeom>
              <a:avLst/>
              <a:gdLst/>
              <a:ahLst/>
              <a:cxnLst/>
              <a:rect r="r" b="b" t="t" l="l"/>
              <a:pathLst>
                <a:path h="2161876" w="10083258">
                  <a:moveTo>
                    <a:pt x="0" y="0"/>
                  </a:moveTo>
                  <a:lnTo>
                    <a:pt x="10083258" y="0"/>
                  </a:lnTo>
                  <a:lnTo>
                    <a:pt x="10083258" y="2161876"/>
                  </a:lnTo>
                  <a:lnTo>
                    <a:pt x="0" y="2161876"/>
                  </a:lnTo>
                  <a:close/>
                </a:path>
              </a:pathLst>
            </a:custGeom>
            <a:blipFill>
              <a:blip r:embed="rId6">
                <a:alphaModFix amt="0"/>
              </a:blip>
              <a:stretch>
                <a:fillRect l="0" t="-40880" r="0" b="-40880"/>
              </a:stretch>
            </a:blipFill>
          </p:spPr>
        </p:sp>
        <p:sp>
          <p:nvSpPr>
            <p:cNvPr name="TextBox 20" id="20"/>
            <p:cNvSpPr txBox="true"/>
            <p:nvPr/>
          </p:nvSpPr>
          <p:spPr>
            <a:xfrm>
              <a:off x="0" y="47625"/>
              <a:ext cx="10083254" cy="2114245"/>
            </a:xfrm>
            <a:prstGeom prst="rect">
              <a:avLst/>
            </a:prstGeom>
          </p:spPr>
          <p:txBody>
            <a:bodyPr anchor="ctr" rtlCol="false" tIns="0" lIns="0" bIns="0" rIns="0"/>
            <a:lstStyle/>
            <a:p>
              <a:pPr algn="l">
                <a:lnSpc>
                  <a:spcPts val="5832"/>
                </a:lnSpc>
              </a:pPr>
              <a:r>
                <a:rPr lang="en-US" sz="5400">
                  <a:solidFill>
                    <a:srgbClr val="FFFFFF"/>
                  </a:solidFill>
                  <a:latin typeface="Trebuchet MS"/>
                  <a:ea typeface="Trebuchet MS"/>
                  <a:cs typeface="Trebuchet MS"/>
                  <a:sym typeface="Trebuchet MS"/>
                </a:rPr>
                <a:t>Korean War</a:t>
              </a:r>
            </a:p>
          </p:txBody>
        </p:sp>
      </p:grpSp>
      <p:grpSp>
        <p:nvGrpSpPr>
          <p:cNvPr name="Group 21" id="21"/>
          <p:cNvGrpSpPr/>
          <p:nvPr/>
        </p:nvGrpSpPr>
        <p:grpSpPr>
          <a:xfrm rot="0">
            <a:off x="3" y="2955360"/>
            <a:ext cx="9738360" cy="392573"/>
            <a:chOff x="0" y="0"/>
            <a:chExt cx="12984480" cy="523431"/>
          </a:xfrm>
        </p:grpSpPr>
        <p:sp>
          <p:nvSpPr>
            <p:cNvPr name="Freeform 22" id="22"/>
            <p:cNvSpPr/>
            <p:nvPr/>
          </p:nvSpPr>
          <p:spPr>
            <a:xfrm flipH="false" flipV="false" rot="0">
              <a:off x="0" y="0"/>
              <a:ext cx="12984480" cy="523367"/>
            </a:xfrm>
            <a:custGeom>
              <a:avLst/>
              <a:gdLst/>
              <a:ahLst/>
              <a:cxnLst/>
              <a:rect r="r" b="b" t="t" l="l"/>
              <a:pathLst>
                <a:path h="523367" w="12984480">
                  <a:moveTo>
                    <a:pt x="0" y="0"/>
                  </a:moveTo>
                  <a:lnTo>
                    <a:pt x="12984480" y="0"/>
                  </a:lnTo>
                  <a:lnTo>
                    <a:pt x="12984480" y="523367"/>
                  </a:lnTo>
                  <a:lnTo>
                    <a:pt x="0" y="523367"/>
                  </a:lnTo>
                  <a:lnTo>
                    <a:pt x="0" y="0"/>
                  </a:lnTo>
                  <a:close/>
                </a:path>
              </a:pathLst>
            </a:custGeom>
            <a:blipFill>
              <a:blip r:embed="rId3"/>
              <a:stretch>
                <a:fillRect l="-15506" t="0" r="-15506" b="-12"/>
              </a:stretch>
            </a:blipFill>
          </p:spPr>
        </p:sp>
      </p:grpSp>
      <p:sp>
        <p:nvSpPr>
          <p:cNvPr name="TextBox 23" id="23"/>
          <p:cNvSpPr txBox="true"/>
          <p:nvPr/>
        </p:nvSpPr>
        <p:spPr>
          <a:xfrm rot="0">
            <a:off x="1111920" y="3608175"/>
            <a:ext cx="7379560" cy="5250380"/>
          </a:xfrm>
          <a:prstGeom prst="rect">
            <a:avLst/>
          </a:prstGeom>
        </p:spPr>
        <p:txBody>
          <a:bodyPr anchor="t" rtlCol="false" tIns="0" lIns="0" bIns="0" rIns="0">
            <a:spAutoFit/>
          </a:bodyPr>
          <a:lstStyle/>
          <a:p>
            <a:pPr algn="l" marL="542925" indent="-271462" lvl="1">
              <a:lnSpc>
                <a:spcPts val="2916"/>
              </a:lnSpc>
              <a:buFont typeface="Arial"/>
              <a:buChar char="•"/>
            </a:pPr>
            <a:r>
              <a:rPr lang="en-US" sz="3000">
                <a:solidFill>
                  <a:srgbClr val="FFFFFF"/>
                </a:solidFill>
                <a:latin typeface="Trebuchet MS"/>
                <a:ea typeface="Trebuchet MS"/>
                <a:cs typeface="Trebuchet MS"/>
                <a:sym typeface="Trebuchet MS"/>
              </a:rPr>
              <a:t>Seem to confirm communist expansionism, backed by the Chinese Communist Party</a:t>
            </a:r>
          </a:p>
          <a:p>
            <a:pPr algn="l" marL="542925" indent="-271462" lvl="1">
              <a:lnSpc>
                <a:spcPts val="2916"/>
              </a:lnSpc>
              <a:buFont typeface="Arial"/>
              <a:buChar char="•"/>
            </a:pPr>
            <a:r>
              <a:rPr lang="en-US" sz="3000">
                <a:solidFill>
                  <a:srgbClr val="FFFFFF"/>
                </a:solidFill>
                <a:latin typeface="Trebuchet MS"/>
                <a:ea typeface="Trebuchet MS"/>
                <a:cs typeface="Trebuchet MS"/>
                <a:sym typeface="Trebuchet MS"/>
              </a:rPr>
              <a:t>Menzies reluctant to commit to distant war</a:t>
            </a:r>
          </a:p>
          <a:p>
            <a:pPr algn="l" marL="542925" indent="-271462" lvl="1">
              <a:lnSpc>
                <a:spcPts val="2916"/>
              </a:lnSpc>
              <a:buFont typeface="Arial"/>
              <a:buChar char="•"/>
            </a:pPr>
            <a:r>
              <a:rPr lang="en-US" sz="3000">
                <a:solidFill>
                  <a:srgbClr val="FFFFFF"/>
                </a:solidFill>
                <a:latin typeface="Trebuchet MS"/>
                <a:ea typeface="Trebuchet MS"/>
                <a:cs typeface="Trebuchet MS"/>
                <a:sym typeface="Trebuchet MS"/>
              </a:rPr>
              <a:t>Ideal situation of having both g&amp;p friends plus UN backing</a:t>
            </a:r>
          </a:p>
          <a:p>
            <a:pPr algn="l" marL="542925" indent="-271462" lvl="1">
              <a:lnSpc>
                <a:spcPts val="2916"/>
              </a:lnSpc>
              <a:buFont typeface="Arial"/>
              <a:buChar char="•"/>
            </a:pPr>
            <a:r>
              <a:rPr lang="en-US" sz="3000">
                <a:solidFill>
                  <a:srgbClr val="FFFFFF"/>
                </a:solidFill>
                <a:latin typeface="Trebuchet MS"/>
                <a:ea typeface="Trebuchet MS"/>
                <a:cs typeface="Trebuchet MS"/>
                <a:sym typeface="Trebuchet MS"/>
              </a:rPr>
              <a:t>MacArthur as the embodiment of American recklessness</a:t>
            </a:r>
          </a:p>
          <a:p>
            <a:pPr algn="l" marL="542925" indent="-271462" lvl="1">
              <a:lnSpc>
                <a:spcPts val="2916"/>
              </a:lnSpc>
              <a:buFont typeface="Arial"/>
              <a:buChar char="•"/>
            </a:pPr>
            <a:r>
              <a:rPr lang="en-US" sz="3000">
                <a:solidFill>
                  <a:srgbClr val="FFFFFF"/>
                </a:solidFill>
                <a:latin typeface="Trebuchet MS"/>
                <a:ea typeface="Trebuchet MS"/>
                <a:cs typeface="Trebuchet MS"/>
                <a:sym typeface="Trebuchet MS"/>
              </a:rPr>
              <a:t>Economic crisis lead to £200mill military spending cap</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2FE9DF">
                <a:alpha val="100000"/>
              </a:srgbClr>
            </a:gs>
            <a:gs pos="50000">
              <a:srgbClr val="21ABC8">
                <a:alpha val="100000"/>
              </a:srgbClr>
            </a:gs>
            <a:gs pos="100000">
              <a:srgbClr val="0B2262">
                <a:alpha val="100000"/>
              </a:srgbClr>
            </a:gs>
          </a:gsLst>
          <a:lin ang="2520000"/>
        </a:gra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descr="hashOverlay-FullResolve.png"/>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alphaModFix amt="9999"/>
              </a:blip>
              <a:stretch>
                <a:fillRect l="0" t="0" r="0" b="0"/>
              </a:stretch>
            </a:blipFill>
          </p:spPr>
        </p:sp>
      </p:grpSp>
      <p:grpSp>
        <p:nvGrpSpPr>
          <p:cNvPr name="Group 4" id="4"/>
          <p:cNvGrpSpPr/>
          <p:nvPr/>
        </p:nvGrpSpPr>
        <p:grpSpPr>
          <a:xfrm rot="0">
            <a:off x="1" y="2955360"/>
            <a:ext cx="15656719" cy="481746"/>
            <a:chOff x="0" y="0"/>
            <a:chExt cx="20875625" cy="642328"/>
          </a:xfrm>
        </p:grpSpPr>
        <p:sp>
          <p:nvSpPr>
            <p:cNvPr name="Freeform 5" id="5" descr="HD-ShadowLong.png"/>
            <p:cNvSpPr/>
            <p:nvPr/>
          </p:nvSpPr>
          <p:spPr>
            <a:xfrm flipH="false" flipV="false" rot="0">
              <a:off x="0" y="0"/>
              <a:ext cx="20875625" cy="642366"/>
            </a:xfrm>
            <a:custGeom>
              <a:avLst/>
              <a:gdLst/>
              <a:ahLst/>
              <a:cxnLst/>
              <a:rect r="r" b="b" t="t" l="l"/>
              <a:pathLst>
                <a:path h="642366" w="20875625">
                  <a:moveTo>
                    <a:pt x="0" y="0"/>
                  </a:moveTo>
                  <a:lnTo>
                    <a:pt x="20875625" y="0"/>
                  </a:lnTo>
                  <a:lnTo>
                    <a:pt x="20875625" y="642366"/>
                  </a:lnTo>
                  <a:lnTo>
                    <a:pt x="0" y="642366"/>
                  </a:lnTo>
                  <a:lnTo>
                    <a:pt x="0" y="0"/>
                  </a:lnTo>
                  <a:close/>
                </a:path>
              </a:pathLst>
            </a:custGeom>
            <a:blipFill>
              <a:blip r:embed="rId3"/>
              <a:stretch>
                <a:fillRect l="0" t="0" r="0" b="5"/>
              </a:stretch>
            </a:blipFill>
          </p:spPr>
        </p:sp>
      </p:grpSp>
      <p:grpSp>
        <p:nvGrpSpPr>
          <p:cNvPr name="Group 6" id="6"/>
          <p:cNvGrpSpPr/>
          <p:nvPr/>
        </p:nvGrpSpPr>
        <p:grpSpPr>
          <a:xfrm rot="0">
            <a:off x="15878737" y="2956855"/>
            <a:ext cx="2404491" cy="216408"/>
            <a:chOff x="0" y="0"/>
            <a:chExt cx="3205988" cy="288544"/>
          </a:xfrm>
        </p:grpSpPr>
        <p:sp>
          <p:nvSpPr>
            <p:cNvPr name="Freeform 7" id="7" descr="HD-ShadowShort.png"/>
            <p:cNvSpPr/>
            <p:nvPr/>
          </p:nvSpPr>
          <p:spPr>
            <a:xfrm flipH="false" flipV="false" rot="0">
              <a:off x="0" y="0"/>
              <a:ext cx="3205988" cy="288544"/>
            </a:xfrm>
            <a:custGeom>
              <a:avLst/>
              <a:gdLst/>
              <a:ahLst/>
              <a:cxnLst/>
              <a:rect r="r" b="b" t="t" l="l"/>
              <a:pathLst>
                <a:path h="288544" w="3205988">
                  <a:moveTo>
                    <a:pt x="0" y="0"/>
                  </a:moveTo>
                  <a:lnTo>
                    <a:pt x="3205988" y="0"/>
                  </a:lnTo>
                  <a:lnTo>
                    <a:pt x="3205988" y="288544"/>
                  </a:lnTo>
                  <a:lnTo>
                    <a:pt x="0" y="288544"/>
                  </a:lnTo>
                  <a:lnTo>
                    <a:pt x="0" y="0"/>
                  </a:lnTo>
                  <a:close/>
                </a:path>
              </a:pathLst>
            </a:custGeom>
            <a:blipFill>
              <a:blip r:embed="rId4"/>
              <a:stretch>
                <a:fillRect l="0" t="0" r="0" b="0"/>
              </a:stretch>
            </a:blipFill>
          </p:spPr>
        </p:sp>
      </p:grpSp>
      <p:grpSp>
        <p:nvGrpSpPr>
          <p:cNvPr name="Group 8" id="8"/>
          <p:cNvGrpSpPr/>
          <p:nvPr/>
        </p:nvGrpSpPr>
        <p:grpSpPr>
          <a:xfrm rot="0">
            <a:off x="0" y="914400"/>
            <a:ext cx="15656719" cy="2052295"/>
            <a:chOff x="0" y="0"/>
            <a:chExt cx="20875625" cy="2736393"/>
          </a:xfrm>
        </p:grpSpPr>
        <p:sp>
          <p:nvSpPr>
            <p:cNvPr name="Freeform 9" id="9"/>
            <p:cNvSpPr/>
            <p:nvPr/>
          </p:nvSpPr>
          <p:spPr>
            <a:xfrm flipH="false" flipV="false" rot="0">
              <a:off x="0" y="0"/>
              <a:ext cx="20875625" cy="2736342"/>
            </a:xfrm>
            <a:custGeom>
              <a:avLst/>
              <a:gdLst/>
              <a:ahLst/>
              <a:cxnLst/>
              <a:rect r="r" b="b" t="t" l="l"/>
              <a:pathLst>
                <a:path h="2736342" w="20875625">
                  <a:moveTo>
                    <a:pt x="0" y="0"/>
                  </a:moveTo>
                  <a:lnTo>
                    <a:pt x="20875625" y="0"/>
                  </a:lnTo>
                  <a:lnTo>
                    <a:pt x="20875625" y="2736342"/>
                  </a:lnTo>
                  <a:lnTo>
                    <a:pt x="0" y="2736342"/>
                  </a:lnTo>
                  <a:close/>
                </a:path>
              </a:pathLst>
            </a:custGeom>
            <a:solidFill>
              <a:srgbClr val="262626"/>
            </a:solidFill>
          </p:spPr>
        </p:sp>
      </p:grpSp>
      <p:grpSp>
        <p:nvGrpSpPr>
          <p:cNvPr name="Group 10" id="10"/>
          <p:cNvGrpSpPr/>
          <p:nvPr/>
        </p:nvGrpSpPr>
        <p:grpSpPr>
          <a:xfrm rot="0">
            <a:off x="15878737" y="914400"/>
            <a:ext cx="2404491" cy="2052295"/>
            <a:chOff x="0" y="0"/>
            <a:chExt cx="3205988" cy="2736393"/>
          </a:xfrm>
        </p:grpSpPr>
        <p:sp>
          <p:nvSpPr>
            <p:cNvPr name="Freeform 11" id="11"/>
            <p:cNvSpPr/>
            <p:nvPr/>
          </p:nvSpPr>
          <p:spPr>
            <a:xfrm flipH="false" flipV="false" rot="0">
              <a:off x="0" y="0"/>
              <a:ext cx="3205988" cy="2736342"/>
            </a:xfrm>
            <a:custGeom>
              <a:avLst/>
              <a:gdLst/>
              <a:ahLst/>
              <a:cxnLst/>
              <a:rect r="r" b="b" t="t" l="l"/>
              <a:pathLst>
                <a:path h="2736342" w="3205988">
                  <a:moveTo>
                    <a:pt x="0" y="0"/>
                  </a:moveTo>
                  <a:lnTo>
                    <a:pt x="3205988" y="0"/>
                  </a:lnTo>
                  <a:lnTo>
                    <a:pt x="3205988" y="2736342"/>
                  </a:lnTo>
                  <a:lnTo>
                    <a:pt x="0" y="2736342"/>
                  </a:lnTo>
                  <a:close/>
                </a:path>
              </a:pathLst>
            </a:custGeom>
            <a:solidFill>
              <a:srgbClr val="39CDE7"/>
            </a:solidFill>
          </p:spPr>
        </p:sp>
      </p:grpSp>
      <p:grpSp>
        <p:nvGrpSpPr>
          <p:cNvPr name="Group 12" id="12"/>
          <p:cNvGrpSpPr/>
          <p:nvPr/>
        </p:nvGrpSpPr>
        <p:grpSpPr>
          <a:xfrm rot="0">
            <a:off x="-9525" y="-28575"/>
            <a:ext cx="18302288" cy="10306050"/>
            <a:chOff x="0" y="0"/>
            <a:chExt cx="24403050" cy="13741400"/>
          </a:xfrm>
        </p:grpSpPr>
        <p:sp>
          <p:nvSpPr>
            <p:cNvPr name="Freeform 13" id="13"/>
            <p:cNvSpPr/>
            <p:nvPr/>
          </p:nvSpPr>
          <p:spPr>
            <a:xfrm flipH="false" flipV="false" rot="0">
              <a:off x="0" y="0"/>
              <a:ext cx="24403050" cy="13741400"/>
            </a:xfrm>
            <a:custGeom>
              <a:avLst/>
              <a:gdLst/>
              <a:ahLst/>
              <a:cxnLst/>
              <a:rect r="r" b="b" t="t" l="l"/>
              <a:pathLst>
                <a:path h="13741400" w="24403050">
                  <a:moveTo>
                    <a:pt x="12700" y="0"/>
                  </a:moveTo>
                  <a:lnTo>
                    <a:pt x="24390350" y="0"/>
                  </a:lnTo>
                  <a:cubicBezTo>
                    <a:pt x="24397336" y="0"/>
                    <a:pt x="24403050" y="5715"/>
                    <a:pt x="24403050" y="12700"/>
                  </a:cubicBezTo>
                  <a:lnTo>
                    <a:pt x="24403050" y="13728700"/>
                  </a:lnTo>
                  <a:cubicBezTo>
                    <a:pt x="24403050" y="13735686"/>
                    <a:pt x="24397336" y="13741400"/>
                    <a:pt x="24390350" y="13741400"/>
                  </a:cubicBezTo>
                  <a:lnTo>
                    <a:pt x="12700" y="13741400"/>
                  </a:lnTo>
                  <a:cubicBezTo>
                    <a:pt x="5715" y="13741400"/>
                    <a:pt x="0" y="13735686"/>
                    <a:pt x="0" y="13728700"/>
                  </a:cubicBezTo>
                  <a:lnTo>
                    <a:pt x="0" y="12700"/>
                  </a:lnTo>
                  <a:cubicBezTo>
                    <a:pt x="0" y="5715"/>
                    <a:pt x="5715" y="0"/>
                    <a:pt x="12700" y="0"/>
                  </a:cubicBezTo>
                  <a:moveTo>
                    <a:pt x="12700" y="25400"/>
                  </a:moveTo>
                  <a:lnTo>
                    <a:pt x="12700" y="12700"/>
                  </a:lnTo>
                  <a:lnTo>
                    <a:pt x="25400" y="12700"/>
                  </a:lnTo>
                  <a:lnTo>
                    <a:pt x="25400" y="13728700"/>
                  </a:lnTo>
                  <a:lnTo>
                    <a:pt x="12700" y="13728700"/>
                  </a:lnTo>
                  <a:lnTo>
                    <a:pt x="12700" y="13716000"/>
                  </a:lnTo>
                  <a:lnTo>
                    <a:pt x="24390350" y="13716000"/>
                  </a:lnTo>
                  <a:lnTo>
                    <a:pt x="24390350" y="13728700"/>
                  </a:lnTo>
                  <a:lnTo>
                    <a:pt x="24377650" y="13728700"/>
                  </a:lnTo>
                  <a:lnTo>
                    <a:pt x="24377650" y="12700"/>
                  </a:lnTo>
                  <a:lnTo>
                    <a:pt x="24390350" y="12700"/>
                  </a:lnTo>
                  <a:lnTo>
                    <a:pt x="24390350" y="25400"/>
                  </a:lnTo>
                  <a:lnTo>
                    <a:pt x="12700" y="25400"/>
                  </a:lnTo>
                  <a:close/>
                </a:path>
              </a:pathLst>
            </a:custGeom>
            <a:solidFill>
              <a:srgbClr val="2796AA"/>
            </a:solidFill>
          </p:spPr>
        </p:sp>
      </p:grpSp>
      <p:grpSp>
        <p:nvGrpSpPr>
          <p:cNvPr name="Group 14" id="14"/>
          <p:cNvGrpSpPr/>
          <p:nvPr/>
        </p:nvGrpSpPr>
        <p:grpSpPr>
          <a:xfrm rot="0">
            <a:off x="-4762" y="0"/>
            <a:ext cx="18288000" cy="10287000"/>
            <a:chOff x="0" y="0"/>
            <a:chExt cx="24384000" cy="13716000"/>
          </a:xfrm>
        </p:grpSpPr>
        <p:sp>
          <p:nvSpPr>
            <p:cNvPr name="Freeform 15" id="1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alphaModFix amt="9999"/>
              </a:blip>
              <a:stretch>
                <a:fillRect l="0" t="0" r="0" b="0"/>
              </a:stretch>
            </a:blipFill>
          </p:spPr>
        </p:sp>
      </p:grpSp>
      <p:grpSp>
        <p:nvGrpSpPr>
          <p:cNvPr name="Group 16" id="16"/>
          <p:cNvGrpSpPr/>
          <p:nvPr/>
        </p:nvGrpSpPr>
        <p:grpSpPr>
          <a:xfrm rot="0">
            <a:off x="9144000" y="0"/>
            <a:ext cx="9144000" cy="10287000"/>
            <a:chOff x="0" y="0"/>
            <a:chExt cx="12192000" cy="13716000"/>
          </a:xfrm>
        </p:grpSpPr>
        <p:sp>
          <p:nvSpPr>
            <p:cNvPr name="Freeform 17" id="17"/>
            <p:cNvSpPr/>
            <p:nvPr/>
          </p:nvSpPr>
          <p:spPr>
            <a:xfrm flipH="false" flipV="false" rot="0">
              <a:off x="0" y="0"/>
              <a:ext cx="12192000" cy="13716000"/>
            </a:xfrm>
            <a:custGeom>
              <a:avLst/>
              <a:gdLst/>
              <a:ahLst/>
              <a:cxnLst/>
              <a:rect r="r" b="b" t="t" l="l"/>
              <a:pathLst>
                <a:path h="13716000" w="12192000">
                  <a:moveTo>
                    <a:pt x="0" y="0"/>
                  </a:moveTo>
                  <a:lnTo>
                    <a:pt x="12192000" y="0"/>
                  </a:lnTo>
                  <a:lnTo>
                    <a:pt x="12192000" y="13716000"/>
                  </a:lnTo>
                  <a:lnTo>
                    <a:pt x="0" y="13716000"/>
                  </a:lnTo>
                  <a:close/>
                </a:path>
              </a:pathLst>
            </a:custGeom>
            <a:solidFill>
              <a:srgbClr val="39CDE7"/>
            </a:solidFill>
          </p:spPr>
        </p:sp>
      </p:grpSp>
      <p:grpSp>
        <p:nvGrpSpPr>
          <p:cNvPr name="Group 18" id="18"/>
          <p:cNvGrpSpPr/>
          <p:nvPr/>
        </p:nvGrpSpPr>
        <p:grpSpPr>
          <a:xfrm rot="0">
            <a:off x="3" y="914400"/>
            <a:ext cx="9619298" cy="2052295"/>
            <a:chOff x="0" y="0"/>
            <a:chExt cx="12825730" cy="2736393"/>
          </a:xfrm>
        </p:grpSpPr>
        <p:sp>
          <p:nvSpPr>
            <p:cNvPr name="Freeform 19" id="19"/>
            <p:cNvSpPr/>
            <p:nvPr/>
          </p:nvSpPr>
          <p:spPr>
            <a:xfrm flipH="false" flipV="false" rot="0">
              <a:off x="0" y="0"/>
              <a:ext cx="12825730" cy="2736342"/>
            </a:xfrm>
            <a:custGeom>
              <a:avLst/>
              <a:gdLst/>
              <a:ahLst/>
              <a:cxnLst/>
              <a:rect r="r" b="b" t="t" l="l"/>
              <a:pathLst>
                <a:path h="2736342" w="12825730">
                  <a:moveTo>
                    <a:pt x="0" y="0"/>
                  </a:moveTo>
                  <a:lnTo>
                    <a:pt x="12825730" y="0"/>
                  </a:lnTo>
                  <a:lnTo>
                    <a:pt x="12825730" y="2736342"/>
                  </a:lnTo>
                  <a:lnTo>
                    <a:pt x="0" y="2736342"/>
                  </a:lnTo>
                  <a:close/>
                </a:path>
              </a:pathLst>
            </a:custGeom>
            <a:solidFill>
              <a:srgbClr val="262626"/>
            </a:solidFill>
          </p:spPr>
        </p:sp>
      </p:grpSp>
      <p:grpSp>
        <p:nvGrpSpPr>
          <p:cNvPr name="Group 20" id="20"/>
          <p:cNvGrpSpPr/>
          <p:nvPr/>
        </p:nvGrpSpPr>
        <p:grpSpPr>
          <a:xfrm rot="0">
            <a:off x="1020480" y="1129846"/>
            <a:ext cx="8377018" cy="1621403"/>
            <a:chOff x="0" y="0"/>
            <a:chExt cx="11169358" cy="2161870"/>
          </a:xfrm>
        </p:grpSpPr>
        <p:sp>
          <p:nvSpPr>
            <p:cNvPr name="Freeform 21" id="21"/>
            <p:cNvSpPr/>
            <p:nvPr/>
          </p:nvSpPr>
          <p:spPr>
            <a:xfrm flipH="false" flipV="false" rot="0">
              <a:off x="0" y="0"/>
              <a:ext cx="11169354" cy="2161876"/>
            </a:xfrm>
            <a:custGeom>
              <a:avLst/>
              <a:gdLst/>
              <a:ahLst/>
              <a:cxnLst/>
              <a:rect r="r" b="b" t="t" l="l"/>
              <a:pathLst>
                <a:path h="2161876" w="11169354">
                  <a:moveTo>
                    <a:pt x="0" y="0"/>
                  </a:moveTo>
                  <a:lnTo>
                    <a:pt x="11169354" y="0"/>
                  </a:lnTo>
                  <a:lnTo>
                    <a:pt x="11169354" y="2161876"/>
                  </a:lnTo>
                  <a:lnTo>
                    <a:pt x="0" y="2161876"/>
                  </a:lnTo>
                  <a:close/>
                </a:path>
              </a:pathLst>
            </a:custGeom>
            <a:blipFill>
              <a:blip r:embed="rId5">
                <a:alphaModFix amt="0"/>
              </a:blip>
              <a:stretch>
                <a:fillRect l="0" t="-50669" r="0" b="-50669"/>
              </a:stretch>
            </a:blipFill>
          </p:spPr>
        </p:sp>
        <p:sp>
          <p:nvSpPr>
            <p:cNvPr name="TextBox 22" id="22"/>
            <p:cNvSpPr txBox="true"/>
            <p:nvPr/>
          </p:nvSpPr>
          <p:spPr>
            <a:xfrm>
              <a:off x="0" y="47625"/>
              <a:ext cx="11169358" cy="2114245"/>
            </a:xfrm>
            <a:prstGeom prst="rect">
              <a:avLst/>
            </a:prstGeom>
          </p:spPr>
          <p:txBody>
            <a:bodyPr anchor="ctr" rtlCol="false" tIns="0" lIns="0" bIns="0" rIns="0"/>
            <a:lstStyle/>
            <a:p>
              <a:pPr algn="l">
                <a:lnSpc>
                  <a:spcPts val="5832"/>
                </a:lnSpc>
              </a:pPr>
              <a:r>
                <a:rPr lang="en-US" sz="5400">
                  <a:solidFill>
                    <a:srgbClr val="FFFFFF"/>
                  </a:solidFill>
                  <a:latin typeface="Trebuchet MS"/>
                  <a:ea typeface="Trebuchet MS"/>
                  <a:cs typeface="Trebuchet MS"/>
                  <a:sym typeface="Trebuchet MS"/>
                </a:rPr>
                <a:t>ANZUS and its Limitations</a:t>
              </a:r>
            </a:p>
          </p:txBody>
        </p:sp>
      </p:grpSp>
      <p:grpSp>
        <p:nvGrpSpPr>
          <p:cNvPr name="Group 23" id="23"/>
          <p:cNvGrpSpPr/>
          <p:nvPr/>
        </p:nvGrpSpPr>
        <p:grpSpPr>
          <a:xfrm rot="0">
            <a:off x="3" y="2955360"/>
            <a:ext cx="9614916" cy="387591"/>
            <a:chOff x="0" y="0"/>
            <a:chExt cx="12819888" cy="516788"/>
          </a:xfrm>
        </p:grpSpPr>
        <p:sp>
          <p:nvSpPr>
            <p:cNvPr name="Freeform 24" id="24"/>
            <p:cNvSpPr/>
            <p:nvPr/>
          </p:nvSpPr>
          <p:spPr>
            <a:xfrm flipH="false" flipV="false" rot="0">
              <a:off x="0" y="0"/>
              <a:ext cx="12819888" cy="516763"/>
            </a:xfrm>
            <a:custGeom>
              <a:avLst/>
              <a:gdLst/>
              <a:ahLst/>
              <a:cxnLst/>
              <a:rect r="r" b="b" t="t" l="l"/>
              <a:pathLst>
                <a:path h="516763" w="12819888">
                  <a:moveTo>
                    <a:pt x="0" y="0"/>
                  </a:moveTo>
                  <a:lnTo>
                    <a:pt x="12819888" y="0"/>
                  </a:lnTo>
                  <a:lnTo>
                    <a:pt x="12819888" y="516763"/>
                  </a:lnTo>
                  <a:lnTo>
                    <a:pt x="0" y="516763"/>
                  </a:lnTo>
                  <a:lnTo>
                    <a:pt x="0" y="0"/>
                  </a:lnTo>
                  <a:close/>
                </a:path>
              </a:pathLst>
            </a:custGeom>
            <a:blipFill>
              <a:blip r:embed="rId3"/>
              <a:stretch>
                <a:fillRect l="-15506" t="0" r="-15506" b="-4"/>
              </a:stretch>
            </a:blipFill>
          </p:spPr>
        </p:sp>
      </p:grpSp>
      <p:sp>
        <p:nvSpPr>
          <p:cNvPr name="TextBox 25" id="25"/>
          <p:cNvSpPr txBox="true"/>
          <p:nvPr/>
        </p:nvSpPr>
        <p:spPr>
          <a:xfrm rot="0">
            <a:off x="1111920" y="3579600"/>
            <a:ext cx="7474382" cy="5278955"/>
          </a:xfrm>
          <a:prstGeom prst="rect">
            <a:avLst/>
          </a:prstGeom>
        </p:spPr>
        <p:txBody>
          <a:bodyPr anchor="t" rtlCol="false" tIns="0" lIns="0" bIns="0" rIns="0">
            <a:spAutoFit/>
          </a:bodyPr>
          <a:lstStyle/>
          <a:p>
            <a:pPr algn="l" marL="542925" indent="-271462" lvl="1">
              <a:lnSpc>
                <a:spcPts val="3240"/>
              </a:lnSpc>
              <a:buFont typeface="Arial"/>
              <a:buChar char="•"/>
            </a:pPr>
            <a:r>
              <a:rPr lang="en-US" sz="3000">
                <a:solidFill>
                  <a:srgbClr val="FFFFFF"/>
                </a:solidFill>
                <a:latin typeface="Trebuchet MS"/>
                <a:ea typeface="Trebuchet MS"/>
                <a:cs typeface="Trebuchet MS"/>
                <a:sym typeface="Trebuchet MS"/>
              </a:rPr>
              <a:t>Price of 'soft' peace, allow for Middle East role</a:t>
            </a:r>
          </a:p>
          <a:p>
            <a:pPr algn="l" marL="542925" indent="-271462" lvl="1">
              <a:lnSpc>
                <a:spcPts val="3240"/>
              </a:lnSpc>
              <a:buFont typeface="Arial"/>
              <a:buChar char="•"/>
            </a:pPr>
            <a:r>
              <a:rPr lang="en-US" sz="3000">
                <a:solidFill>
                  <a:srgbClr val="FFFFFF"/>
                </a:solidFill>
                <a:latin typeface="Trebuchet MS"/>
                <a:ea typeface="Trebuchet MS"/>
                <a:cs typeface="Trebuchet MS"/>
                <a:sym typeface="Trebuchet MS"/>
              </a:rPr>
              <a:t>'A superstructure built on a foundation of jelly'</a:t>
            </a:r>
          </a:p>
          <a:p>
            <a:pPr algn="l" marL="542925" indent="-271462" lvl="1">
              <a:lnSpc>
                <a:spcPts val="3240"/>
              </a:lnSpc>
              <a:buFont typeface="Arial"/>
              <a:buChar char="•"/>
            </a:pPr>
            <a:r>
              <a:rPr lang="en-US" sz="3000">
                <a:solidFill>
                  <a:srgbClr val="FFFFFF"/>
                </a:solidFill>
                <a:latin typeface="Trebuchet MS"/>
                <a:ea typeface="Trebuchet MS"/>
                <a:cs typeface="Trebuchet MS"/>
                <a:sym typeface="Trebuchet MS"/>
              </a:rPr>
              <a:t>US reliance on nuclear deterrent for Asia</a:t>
            </a:r>
          </a:p>
          <a:p>
            <a:pPr algn="l" marL="542925" indent="-271462" lvl="1">
              <a:lnSpc>
                <a:spcPts val="3240"/>
              </a:lnSpc>
              <a:buFont typeface="Arial"/>
              <a:buChar char="•"/>
            </a:pPr>
            <a:r>
              <a:rPr lang="en-US" sz="3000">
                <a:solidFill>
                  <a:srgbClr val="FFFFFF"/>
                </a:solidFill>
                <a:latin typeface="Trebuchet MS"/>
                <a:ea typeface="Trebuchet MS"/>
                <a:cs typeface="Trebuchet MS"/>
                <a:sym typeface="Trebuchet MS"/>
              </a:rPr>
              <a:t>Addition rather than replacement for Britain</a:t>
            </a:r>
          </a:p>
          <a:p>
            <a:pPr algn="l" marL="542925" indent="-271462" lvl="1">
              <a:lnSpc>
                <a:spcPts val="3240"/>
              </a:lnSpc>
            </a:pPr>
          </a:p>
        </p:txBody>
      </p:sp>
      <p:grpSp>
        <p:nvGrpSpPr>
          <p:cNvPr name="Group 26" id="26"/>
          <p:cNvGrpSpPr/>
          <p:nvPr/>
        </p:nvGrpSpPr>
        <p:grpSpPr>
          <a:xfrm rot="0">
            <a:off x="10099748" y="964197"/>
            <a:ext cx="7218607" cy="8362683"/>
            <a:chOff x="0" y="0"/>
            <a:chExt cx="9624809" cy="11150244"/>
          </a:xfrm>
        </p:grpSpPr>
        <p:sp>
          <p:nvSpPr>
            <p:cNvPr name="Freeform 27" id="27"/>
            <p:cNvSpPr/>
            <p:nvPr/>
          </p:nvSpPr>
          <p:spPr>
            <a:xfrm flipH="false" flipV="false" rot="0">
              <a:off x="0" y="0"/>
              <a:ext cx="9624822" cy="11150219"/>
            </a:xfrm>
            <a:custGeom>
              <a:avLst/>
              <a:gdLst/>
              <a:ahLst/>
              <a:cxnLst/>
              <a:rect r="r" b="b" t="t" l="l"/>
              <a:pathLst>
                <a:path h="11150219" w="9624822">
                  <a:moveTo>
                    <a:pt x="0" y="0"/>
                  </a:moveTo>
                  <a:lnTo>
                    <a:pt x="9624822" y="0"/>
                  </a:lnTo>
                  <a:lnTo>
                    <a:pt x="9624822" y="11150219"/>
                  </a:lnTo>
                  <a:lnTo>
                    <a:pt x="0" y="11150219"/>
                  </a:lnTo>
                  <a:close/>
                </a:path>
              </a:pathLst>
            </a:custGeom>
            <a:solidFill>
              <a:srgbClr val="FFFFFF"/>
            </a:solidFill>
          </p:spPr>
        </p:sp>
      </p:grpSp>
      <p:grpSp>
        <p:nvGrpSpPr>
          <p:cNvPr name="Group 28" id="28"/>
          <p:cNvGrpSpPr/>
          <p:nvPr/>
        </p:nvGrpSpPr>
        <p:grpSpPr>
          <a:xfrm rot="0">
            <a:off x="10565902" y="2788044"/>
            <a:ext cx="6267631" cy="4700721"/>
            <a:chOff x="0" y="0"/>
            <a:chExt cx="8356841" cy="6267628"/>
          </a:xfrm>
        </p:grpSpPr>
        <p:sp>
          <p:nvSpPr>
            <p:cNvPr name="Freeform 29" id="29"/>
            <p:cNvSpPr/>
            <p:nvPr/>
          </p:nvSpPr>
          <p:spPr>
            <a:xfrm flipH="false" flipV="false" rot="0">
              <a:off x="0" y="0"/>
              <a:ext cx="8356854" cy="6267577"/>
            </a:xfrm>
            <a:custGeom>
              <a:avLst/>
              <a:gdLst/>
              <a:ahLst/>
              <a:cxnLst/>
              <a:rect r="r" b="b" t="t" l="l"/>
              <a:pathLst>
                <a:path h="6267577" w="8356854">
                  <a:moveTo>
                    <a:pt x="0" y="0"/>
                  </a:moveTo>
                  <a:lnTo>
                    <a:pt x="8356854" y="0"/>
                  </a:lnTo>
                  <a:lnTo>
                    <a:pt x="8356854" y="6267577"/>
                  </a:lnTo>
                  <a:lnTo>
                    <a:pt x="0" y="6267577"/>
                  </a:lnTo>
                  <a:lnTo>
                    <a:pt x="0" y="0"/>
                  </a:lnTo>
                  <a:close/>
                </a:path>
              </a:pathLst>
            </a:custGeom>
            <a:blipFill>
              <a:blip r:embed="rId6"/>
              <a:stretch>
                <a:fillRect l="0" t="-51" r="0" b="-52"/>
              </a:stretch>
            </a:blipFill>
          </p:spPr>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2FE9DF">
                <a:alpha val="100000"/>
              </a:srgbClr>
            </a:gs>
            <a:gs pos="50000">
              <a:srgbClr val="21ABC8">
                <a:alpha val="100000"/>
              </a:srgbClr>
            </a:gs>
            <a:gs pos="100000">
              <a:srgbClr val="0B2262">
                <a:alpha val="100000"/>
              </a:srgbClr>
            </a:gs>
          </a:gsLst>
          <a:lin ang="2520000"/>
        </a:gra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descr="hashOverlay-FullResolve.png"/>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alphaModFix amt="9999"/>
              </a:blip>
              <a:stretch>
                <a:fillRect l="0" t="0" r="0" b="0"/>
              </a:stretch>
            </a:blipFill>
          </p:spPr>
        </p:sp>
      </p:grpSp>
      <p:grpSp>
        <p:nvGrpSpPr>
          <p:cNvPr name="Group 4" id="4"/>
          <p:cNvGrpSpPr/>
          <p:nvPr/>
        </p:nvGrpSpPr>
        <p:grpSpPr>
          <a:xfrm rot="0">
            <a:off x="1" y="2955360"/>
            <a:ext cx="15656719" cy="481746"/>
            <a:chOff x="0" y="0"/>
            <a:chExt cx="20875625" cy="642328"/>
          </a:xfrm>
        </p:grpSpPr>
        <p:sp>
          <p:nvSpPr>
            <p:cNvPr name="Freeform 5" id="5" descr="HD-ShadowLong.png"/>
            <p:cNvSpPr/>
            <p:nvPr/>
          </p:nvSpPr>
          <p:spPr>
            <a:xfrm flipH="false" flipV="false" rot="0">
              <a:off x="0" y="0"/>
              <a:ext cx="20875625" cy="642366"/>
            </a:xfrm>
            <a:custGeom>
              <a:avLst/>
              <a:gdLst/>
              <a:ahLst/>
              <a:cxnLst/>
              <a:rect r="r" b="b" t="t" l="l"/>
              <a:pathLst>
                <a:path h="642366" w="20875625">
                  <a:moveTo>
                    <a:pt x="0" y="0"/>
                  </a:moveTo>
                  <a:lnTo>
                    <a:pt x="20875625" y="0"/>
                  </a:lnTo>
                  <a:lnTo>
                    <a:pt x="20875625" y="642366"/>
                  </a:lnTo>
                  <a:lnTo>
                    <a:pt x="0" y="642366"/>
                  </a:lnTo>
                  <a:lnTo>
                    <a:pt x="0" y="0"/>
                  </a:lnTo>
                  <a:close/>
                </a:path>
              </a:pathLst>
            </a:custGeom>
            <a:blipFill>
              <a:blip r:embed="rId3"/>
              <a:stretch>
                <a:fillRect l="0" t="0" r="0" b="5"/>
              </a:stretch>
            </a:blipFill>
          </p:spPr>
        </p:sp>
      </p:grpSp>
      <p:grpSp>
        <p:nvGrpSpPr>
          <p:cNvPr name="Group 6" id="6"/>
          <p:cNvGrpSpPr/>
          <p:nvPr/>
        </p:nvGrpSpPr>
        <p:grpSpPr>
          <a:xfrm rot="0">
            <a:off x="15878737" y="2956855"/>
            <a:ext cx="2404491" cy="216408"/>
            <a:chOff x="0" y="0"/>
            <a:chExt cx="3205988" cy="288544"/>
          </a:xfrm>
        </p:grpSpPr>
        <p:sp>
          <p:nvSpPr>
            <p:cNvPr name="Freeform 7" id="7" descr="HD-ShadowShort.png"/>
            <p:cNvSpPr/>
            <p:nvPr/>
          </p:nvSpPr>
          <p:spPr>
            <a:xfrm flipH="false" flipV="false" rot="0">
              <a:off x="0" y="0"/>
              <a:ext cx="3205988" cy="288544"/>
            </a:xfrm>
            <a:custGeom>
              <a:avLst/>
              <a:gdLst/>
              <a:ahLst/>
              <a:cxnLst/>
              <a:rect r="r" b="b" t="t" l="l"/>
              <a:pathLst>
                <a:path h="288544" w="3205988">
                  <a:moveTo>
                    <a:pt x="0" y="0"/>
                  </a:moveTo>
                  <a:lnTo>
                    <a:pt x="3205988" y="0"/>
                  </a:lnTo>
                  <a:lnTo>
                    <a:pt x="3205988" y="288544"/>
                  </a:lnTo>
                  <a:lnTo>
                    <a:pt x="0" y="288544"/>
                  </a:lnTo>
                  <a:lnTo>
                    <a:pt x="0" y="0"/>
                  </a:lnTo>
                  <a:close/>
                </a:path>
              </a:pathLst>
            </a:custGeom>
            <a:blipFill>
              <a:blip r:embed="rId4"/>
              <a:stretch>
                <a:fillRect l="0" t="0" r="0" b="0"/>
              </a:stretch>
            </a:blipFill>
          </p:spPr>
        </p:sp>
      </p:grpSp>
      <p:grpSp>
        <p:nvGrpSpPr>
          <p:cNvPr name="Group 8" id="8"/>
          <p:cNvGrpSpPr/>
          <p:nvPr/>
        </p:nvGrpSpPr>
        <p:grpSpPr>
          <a:xfrm rot="0">
            <a:off x="0" y="914400"/>
            <a:ext cx="15656719" cy="2052295"/>
            <a:chOff x="0" y="0"/>
            <a:chExt cx="20875625" cy="2736393"/>
          </a:xfrm>
        </p:grpSpPr>
        <p:sp>
          <p:nvSpPr>
            <p:cNvPr name="Freeform 9" id="9"/>
            <p:cNvSpPr/>
            <p:nvPr/>
          </p:nvSpPr>
          <p:spPr>
            <a:xfrm flipH="false" flipV="false" rot="0">
              <a:off x="0" y="0"/>
              <a:ext cx="20875625" cy="2736342"/>
            </a:xfrm>
            <a:custGeom>
              <a:avLst/>
              <a:gdLst/>
              <a:ahLst/>
              <a:cxnLst/>
              <a:rect r="r" b="b" t="t" l="l"/>
              <a:pathLst>
                <a:path h="2736342" w="20875625">
                  <a:moveTo>
                    <a:pt x="0" y="0"/>
                  </a:moveTo>
                  <a:lnTo>
                    <a:pt x="20875625" y="0"/>
                  </a:lnTo>
                  <a:lnTo>
                    <a:pt x="20875625" y="2736342"/>
                  </a:lnTo>
                  <a:lnTo>
                    <a:pt x="0" y="2736342"/>
                  </a:lnTo>
                  <a:close/>
                </a:path>
              </a:pathLst>
            </a:custGeom>
            <a:solidFill>
              <a:srgbClr val="262626"/>
            </a:solidFill>
          </p:spPr>
        </p:sp>
      </p:grpSp>
      <p:grpSp>
        <p:nvGrpSpPr>
          <p:cNvPr name="Group 10" id="10"/>
          <p:cNvGrpSpPr/>
          <p:nvPr/>
        </p:nvGrpSpPr>
        <p:grpSpPr>
          <a:xfrm rot="0">
            <a:off x="15878737" y="914400"/>
            <a:ext cx="2404491" cy="2052295"/>
            <a:chOff x="0" y="0"/>
            <a:chExt cx="3205988" cy="2736393"/>
          </a:xfrm>
        </p:grpSpPr>
        <p:sp>
          <p:nvSpPr>
            <p:cNvPr name="Freeform 11" id="11"/>
            <p:cNvSpPr/>
            <p:nvPr/>
          </p:nvSpPr>
          <p:spPr>
            <a:xfrm flipH="false" flipV="false" rot="0">
              <a:off x="0" y="0"/>
              <a:ext cx="3205988" cy="2736342"/>
            </a:xfrm>
            <a:custGeom>
              <a:avLst/>
              <a:gdLst/>
              <a:ahLst/>
              <a:cxnLst/>
              <a:rect r="r" b="b" t="t" l="l"/>
              <a:pathLst>
                <a:path h="2736342" w="3205988">
                  <a:moveTo>
                    <a:pt x="0" y="0"/>
                  </a:moveTo>
                  <a:lnTo>
                    <a:pt x="3205988" y="0"/>
                  </a:lnTo>
                  <a:lnTo>
                    <a:pt x="3205988" y="2736342"/>
                  </a:lnTo>
                  <a:lnTo>
                    <a:pt x="0" y="2736342"/>
                  </a:lnTo>
                  <a:close/>
                </a:path>
              </a:pathLst>
            </a:custGeom>
            <a:solidFill>
              <a:srgbClr val="39CDE7"/>
            </a:solidFill>
          </p:spPr>
        </p:sp>
      </p:grpSp>
      <p:grpSp>
        <p:nvGrpSpPr>
          <p:cNvPr name="Group 12" id="12"/>
          <p:cNvGrpSpPr/>
          <p:nvPr/>
        </p:nvGrpSpPr>
        <p:grpSpPr>
          <a:xfrm rot="0">
            <a:off x="-9525" y="-28575"/>
            <a:ext cx="18302288" cy="10306050"/>
            <a:chOff x="0" y="0"/>
            <a:chExt cx="24403050" cy="13741400"/>
          </a:xfrm>
        </p:grpSpPr>
        <p:sp>
          <p:nvSpPr>
            <p:cNvPr name="Freeform 13" id="13"/>
            <p:cNvSpPr/>
            <p:nvPr/>
          </p:nvSpPr>
          <p:spPr>
            <a:xfrm flipH="false" flipV="false" rot="0">
              <a:off x="0" y="0"/>
              <a:ext cx="24403050" cy="13741400"/>
            </a:xfrm>
            <a:custGeom>
              <a:avLst/>
              <a:gdLst/>
              <a:ahLst/>
              <a:cxnLst/>
              <a:rect r="r" b="b" t="t" l="l"/>
              <a:pathLst>
                <a:path h="13741400" w="24403050">
                  <a:moveTo>
                    <a:pt x="12700" y="0"/>
                  </a:moveTo>
                  <a:lnTo>
                    <a:pt x="24390350" y="0"/>
                  </a:lnTo>
                  <a:cubicBezTo>
                    <a:pt x="24397336" y="0"/>
                    <a:pt x="24403050" y="5715"/>
                    <a:pt x="24403050" y="12700"/>
                  </a:cubicBezTo>
                  <a:lnTo>
                    <a:pt x="24403050" y="13728700"/>
                  </a:lnTo>
                  <a:cubicBezTo>
                    <a:pt x="24403050" y="13735686"/>
                    <a:pt x="24397336" y="13741400"/>
                    <a:pt x="24390350" y="13741400"/>
                  </a:cubicBezTo>
                  <a:lnTo>
                    <a:pt x="12700" y="13741400"/>
                  </a:lnTo>
                  <a:cubicBezTo>
                    <a:pt x="5715" y="13741400"/>
                    <a:pt x="0" y="13735686"/>
                    <a:pt x="0" y="13728700"/>
                  </a:cubicBezTo>
                  <a:lnTo>
                    <a:pt x="0" y="12700"/>
                  </a:lnTo>
                  <a:cubicBezTo>
                    <a:pt x="0" y="5715"/>
                    <a:pt x="5715" y="0"/>
                    <a:pt x="12700" y="0"/>
                  </a:cubicBezTo>
                  <a:moveTo>
                    <a:pt x="12700" y="25400"/>
                  </a:moveTo>
                  <a:lnTo>
                    <a:pt x="12700" y="12700"/>
                  </a:lnTo>
                  <a:lnTo>
                    <a:pt x="25400" y="12700"/>
                  </a:lnTo>
                  <a:lnTo>
                    <a:pt x="25400" y="13728700"/>
                  </a:lnTo>
                  <a:lnTo>
                    <a:pt x="12700" y="13728700"/>
                  </a:lnTo>
                  <a:lnTo>
                    <a:pt x="12700" y="13716000"/>
                  </a:lnTo>
                  <a:lnTo>
                    <a:pt x="24390350" y="13716000"/>
                  </a:lnTo>
                  <a:lnTo>
                    <a:pt x="24390350" y="13728700"/>
                  </a:lnTo>
                  <a:lnTo>
                    <a:pt x="24377650" y="13728700"/>
                  </a:lnTo>
                  <a:lnTo>
                    <a:pt x="24377650" y="12700"/>
                  </a:lnTo>
                  <a:lnTo>
                    <a:pt x="24390350" y="12700"/>
                  </a:lnTo>
                  <a:lnTo>
                    <a:pt x="24390350" y="25400"/>
                  </a:lnTo>
                  <a:lnTo>
                    <a:pt x="12700" y="25400"/>
                  </a:lnTo>
                  <a:close/>
                </a:path>
              </a:pathLst>
            </a:custGeom>
            <a:solidFill>
              <a:srgbClr val="2796AA"/>
            </a:solidFill>
          </p:spPr>
        </p:sp>
      </p:grpSp>
      <p:grpSp>
        <p:nvGrpSpPr>
          <p:cNvPr name="Group 14" id="14"/>
          <p:cNvGrpSpPr/>
          <p:nvPr/>
        </p:nvGrpSpPr>
        <p:grpSpPr>
          <a:xfrm rot="0">
            <a:off x="-4762" y="0"/>
            <a:ext cx="18288000" cy="10287000"/>
            <a:chOff x="0" y="0"/>
            <a:chExt cx="24384000" cy="13716000"/>
          </a:xfrm>
        </p:grpSpPr>
        <p:sp>
          <p:nvSpPr>
            <p:cNvPr name="Freeform 15" id="15"/>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alphaModFix amt="9999"/>
              </a:blip>
              <a:stretch>
                <a:fillRect l="0" t="0" r="0" b="0"/>
              </a:stretch>
            </a:blipFill>
          </p:spPr>
        </p:sp>
      </p:grpSp>
      <p:grpSp>
        <p:nvGrpSpPr>
          <p:cNvPr name="Group 16" id="16"/>
          <p:cNvGrpSpPr/>
          <p:nvPr/>
        </p:nvGrpSpPr>
        <p:grpSpPr>
          <a:xfrm rot="0">
            <a:off x="9144000" y="0"/>
            <a:ext cx="9144000" cy="10287000"/>
            <a:chOff x="0" y="0"/>
            <a:chExt cx="12192000" cy="13716000"/>
          </a:xfrm>
        </p:grpSpPr>
        <p:sp>
          <p:nvSpPr>
            <p:cNvPr name="Freeform 17" id="17"/>
            <p:cNvSpPr/>
            <p:nvPr/>
          </p:nvSpPr>
          <p:spPr>
            <a:xfrm flipH="false" flipV="false" rot="0">
              <a:off x="0" y="0"/>
              <a:ext cx="12192000" cy="13716000"/>
            </a:xfrm>
            <a:custGeom>
              <a:avLst/>
              <a:gdLst/>
              <a:ahLst/>
              <a:cxnLst/>
              <a:rect r="r" b="b" t="t" l="l"/>
              <a:pathLst>
                <a:path h="13716000" w="12192000">
                  <a:moveTo>
                    <a:pt x="0" y="0"/>
                  </a:moveTo>
                  <a:lnTo>
                    <a:pt x="12192000" y="0"/>
                  </a:lnTo>
                  <a:lnTo>
                    <a:pt x="12192000" y="13716000"/>
                  </a:lnTo>
                  <a:lnTo>
                    <a:pt x="0" y="13716000"/>
                  </a:lnTo>
                  <a:close/>
                </a:path>
              </a:pathLst>
            </a:custGeom>
            <a:solidFill>
              <a:srgbClr val="39CDE7"/>
            </a:solidFill>
          </p:spPr>
        </p:sp>
      </p:grpSp>
      <p:grpSp>
        <p:nvGrpSpPr>
          <p:cNvPr name="Group 18" id="18"/>
          <p:cNvGrpSpPr/>
          <p:nvPr/>
        </p:nvGrpSpPr>
        <p:grpSpPr>
          <a:xfrm rot="0">
            <a:off x="3" y="914400"/>
            <a:ext cx="9619298" cy="2052295"/>
            <a:chOff x="0" y="0"/>
            <a:chExt cx="12825730" cy="2736393"/>
          </a:xfrm>
        </p:grpSpPr>
        <p:sp>
          <p:nvSpPr>
            <p:cNvPr name="Freeform 19" id="19"/>
            <p:cNvSpPr/>
            <p:nvPr/>
          </p:nvSpPr>
          <p:spPr>
            <a:xfrm flipH="false" flipV="false" rot="0">
              <a:off x="0" y="0"/>
              <a:ext cx="12825730" cy="2736342"/>
            </a:xfrm>
            <a:custGeom>
              <a:avLst/>
              <a:gdLst/>
              <a:ahLst/>
              <a:cxnLst/>
              <a:rect r="r" b="b" t="t" l="l"/>
              <a:pathLst>
                <a:path h="2736342" w="12825730">
                  <a:moveTo>
                    <a:pt x="0" y="0"/>
                  </a:moveTo>
                  <a:lnTo>
                    <a:pt x="12825730" y="0"/>
                  </a:lnTo>
                  <a:lnTo>
                    <a:pt x="12825730" y="2736342"/>
                  </a:lnTo>
                  <a:lnTo>
                    <a:pt x="0" y="2736342"/>
                  </a:lnTo>
                  <a:close/>
                </a:path>
              </a:pathLst>
            </a:custGeom>
            <a:solidFill>
              <a:srgbClr val="262626"/>
            </a:solidFill>
          </p:spPr>
        </p:sp>
      </p:grpSp>
      <p:grpSp>
        <p:nvGrpSpPr>
          <p:cNvPr name="Group 20" id="20"/>
          <p:cNvGrpSpPr/>
          <p:nvPr/>
        </p:nvGrpSpPr>
        <p:grpSpPr>
          <a:xfrm rot="0">
            <a:off x="1020480" y="1129846"/>
            <a:ext cx="8377018" cy="1621403"/>
            <a:chOff x="0" y="0"/>
            <a:chExt cx="11169358" cy="2161870"/>
          </a:xfrm>
        </p:grpSpPr>
        <p:sp>
          <p:nvSpPr>
            <p:cNvPr name="Freeform 21" id="21"/>
            <p:cNvSpPr/>
            <p:nvPr/>
          </p:nvSpPr>
          <p:spPr>
            <a:xfrm flipH="false" flipV="false" rot="0">
              <a:off x="0" y="0"/>
              <a:ext cx="11169354" cy="2161876"/>
            </a:xfrm>
            <a:custGeom>
              <a:avLst/>
              <a:gdLst/>
              <a:ahLst/>
              <a:cxnLst/>
              <a:rect r="r" b="b" t="t" l="l"/>
              <a:pathLst>
                <a:path h="2161876" w="11169354">
                  <a:moveTo>
                    <a:pt x="0" y="0"/>
                  </a:moveTo>
                  <a:lnTo>
                    <a:pt x="11169354" y="0"/>
                  </a:lnTo>
                  <a:lnTo>
                    <a:pt x="11169354" y="2161876"/>
                  </a:lnTo>
                  <a:lnTo>
                    <a:pt x="0" y="2161876"/>
                  </a:lnTo>
                  <a:close/>
                </a:path>
              </a:pathLst>
            </a:custGeom>
            <a:blipFill>
              <a:blip r:embed="rId5">
                <a:alphaModFix amt="0"/>
              </a:blip>
              <a:stretch>
                <a:fillRect l="0" t="-50669" r="0" b="-50669"/>
              </a:stretch>
            </a:blipFill>
          </p:spPr>
        </p:sp>
        <p:sp>
          <p:nvSpPr>
            <p:cNvPr name="TextBox 22" id="22"/>
            <p:cNvSpPr txBox="true"/>
            <p:nvPr/>
          </p:nvSpPr>
          <p:spPr>
            <a:xfrm>
              <a:off x="0" y="47625"/>
              <a:ext cx="11169358" cy="2114245"/>
            </a:xfrm>
            <a:prstGeom prst="rect">
              <a:avLst/>
            </a:prstGeom>
          </p:spPr>
          <p:txBody>
            <a:bodyPr anchor="ctr" rtlCol="false" tIns="0" lIns="0" bIns="0" rIns="0"/>
            <a:lstStyle/>
            <a:p>
              <a:pPr algn="l">
                <a:lnSpc>
                  <a:spcPts val="5832"/>
                </a:lnSpc>
              </a:pPr>
              <a:r>
                <a:rPr lang="en-US" sz="5400">
                  <a:solidFill>
                    <a:srgbClr val="FFFFFF"/>
                  </a:solidFill>
                  <a:latin typeface="Trebuchet MS"/>
                  <a:ea typeface="Trebuchet MS"/>
                  <a:cs typeface="Trebuchet MS"/>
                  <a:sym typeface="Trebuchet MS"/>
                </a:rPr>
                <a:t>Malayan Emergency</a:t>
              </a:r>
            </a:p>
          </p:txBody>
        </p:sp>
      </p:grpSp>
      <p:grpSp>
        <p:nvGrpSpPr>
          <p:cNvPr name="Group 23" id="23"/>
          <p:cNvGrpSpPr/>
          <p:nvPr/>
        </p:nvGrpSpPr>
        <p:grpSpPr>
          <a:xfrm rot="0">
            <a:off x="3" y="2955360"/>
            <a:ext cx="9614916" cy="387591"/>
            <a:chOff x="0" y="0"/>
            <a:chExt cx="12819888" cy="516788"/>
          </a:xfrm>
        </p:grpSpPr>
        <p:sp>
          <p:nvSpPr>
            <p:cNvPr name="Freeform 24" id="24"/>
            <p:cNvSpPr/>
            <p:nvPr/>
          </p:nvSpPr>
          <p:spPr>
            <a:xfrm flipH="false" flipV="false" rot="0">
              <a:off x="0" y="0"/>
              <a:ext cx="12819888" cy="516763"/>
            </a:xfrm>
            <a:custGeom>
              <a:avLst/>
              <a:gdLst/>
              <a:ahLst/>
              <a:cxnLst/>
              <a:rect r="r" b="b" t="t" l="l"/>
              <a:pathLst>
                <a:path h="516763" w="12819888">
                  <a:moveTo>
                    <a:pt x="0" y="0"/>
                  </a:moveTo>
                  <a:lnTo>
                    <a:pt x="12819888" y="0"/>
                  </a:lnTo>
                  <a:lnTo>
                    <a:pt x="12819888" y="516763"/>
                  </a:lnTo>
                  <a:lnTo>
                    <a:pt x="0" y="516763"/>
                  </a:lnTo>
                  <a:lnTo>
                    <a:pt x="0" y="0"/>
                  </a:lnTo>
                  <a:close/>
                </a:path>
              </a:pathLst>
            </a:custGeom>
            <a:blipFill>
              <a:blip r:embed="rId3"/>
              <a:stretch>
                <a:fillRect l="-15506" t="0" r="-15506" b="-4"/>
              </a:stretch>
            </a:blipFill>
          </p:spPr>
        </p:sp>
      </p:grpSp>
      <p:sp>
        <p:nvSpPr>
          <p:cNvPr name="TextBox 25" id="25"/>
          <p:cNvSpPr txBox="true"/>
          <p:nvPr/>
        </p:nvSpPr>
        <p:spPr>
          <a:xfrm rot="0">
            <a:off x="1111920" y="3579600"/>
            <a:ext cx="7474382" cy="5278955"/>
          </a:xfrm>
          <a:prstGeom prst="rect">
            <a:avLst/>
          </a:prstGeom>
        </p:spPr>
        <p:txBody>
          <a:bodyPr anchor="t" rtlCol="false" tIns="0" lIns="0" bIns="0" rIns="0">
            <a:spAutoFit/>
          </a:bodyPr>
          <a:lstStyle/>
          <a:p>
            <a:pPr algn="l" marL="542925" indent="-271462" lvl="1">
              <a:lnSpc>
                <a:spcPts val="3240"/>
              </a:lnSpc>
              <a:buFont typeface="Arial"/>
              <a:buChar char="•"/>
            </a:pPr>
            <a:r>
              <a:rPr lang="en-US" sz="3000">
                <a:solidFill>
                  <a:srgbClr val="FFFFFF"/>
                </a:solidFill>
                <a:latin typeface="Trebuchet MS"/>
                <a:ea typeface="Trebuchet MS"/>
                <a:cs typeface="Trebuchet MS"/>
                <a:sym typeface="Trebuchet MS"/>
              </a:rPr>
              <a:t>On 16 June 1948 three British estate managers in northern Malaya were assassinated by MCP guerrillas</a:t>
            </a:r>
          </a:p>
          <a:p>
            <a:pPr algn="l" marL="542925" indent="-271462" lvl="1">
              <a:lnSpc>
                <a:spcPts val="3240"/>
              </a:lnSpc>
              <a:buFont typeface="Arial"/>
              <a:buChar char="•"/>
            </a:pPr>
            <a:r>
              <a:rPr lang="en-US" sz="3000">
                <a:solidFill>
                  <a:srgbClr val="FFFFFF"/>
                </a:solidFill>
                <a:latin typeface="Trebuchet MS"/>
                <a:ea typeface="Trebuchet MS"/>
                <a:cs typeface="Trebuchet MS"/>
                <a:sym typeface="Trebuchet MS"/>
              </a:rPr>
              <a:t>Concern that a ‘militaristic policy’ would be unpopular both domestically and in the region lead to Australian caution</a:t>
            </a:r>
          </a:p>
          <a:p>
            <a:pPr algn="l" marL="542925" indent="-271462" lvl="1">
              <a:lnSpc>
                <a:spcPts val="3240"/>
              </a:lnSpc>
              <a:buFont typeface="Arial"/>
              <a:buChar char="•"/>
            </a:pPr>
            <a:r>
              <a:rPr lang="en-US" sz="3000">
                <a:solidFill>
                  <a:srgbClr val="FFFFFF"/>
                </a:solidFill>
                <a:latin typeface="Trebuchet MS"/>
                <a:ea typeface="Trebuchet MS"/>
                <a:cs typeface="Trebuchet MS"/>
                <a:sym typeface="Trebuchet MS"/>
              </a:rPr>
              <a:t>Britain &amp; US split over Malaya &amp; Indochina reveal limits of dominoes</a:t>
            </a:r>
          </a:p>
          <a:p>
            <a:pPr algn="l" marL="542925" indent="-271462" lvl="1">
              <a:lnSpc>
                <a:spcPts val="3240"/>
              </a:lnSpc>
              <a:buFont typeface="Arial"/>
              <a:buChar char="•"/>
            </a:pPr>
            <a:r>
              <a:rPr lang="en-US" sz="3000">
                <a:solidFill>
                  <a:srgbClr val="FFFFFF"/>
                </a:solidFill>
                <a:latin typeface="Trebuchet MS"/>
                <a:ea typeface="Trebuchet MS"/>
                <a:cs typeface="Trebuchet MS"/>
                <a:sym typeface="Trebuchet MS"/>
              </a:rPr>
              <a:t>Malaya as model of counterinsurgency</a:t>
            </a:r>
          </a:p>
        </p:txBody>
      </p:sp>
      <p:grpSp>
        <p:nvGrpSpPr>
          <p:cNvPr name="Group 26" id="26"/>
          <p:cNvGrpSpPr/>
          <p:nvPr/>
        </p:nvGrpSpPr>
        <p:grpSpPr>
          <a:xfrm rot="0">
            <a:off x="10099748" y="964197"/>
            <a:ext cx="7218607" cy="8362683"/>
            <a:chOff x="0" y="0"/>
            <a:chExt cx="9624809" cy="11150244"/>
          </a:xfrm>
        </p:grpSpPr>
        <p:sp>
          <p:nvSpPr>
            <p:cNvPr name="Freeform 27" id="27"/>
            <p:cNvSpPr/>
            <p:nvPr/>
          </p:nvSpPr>
          <p:spPr>
            <a:xfrm flipH="false" flipV="false" rot="0">
              <a:off x="0" y="0"/>
              <a:ext cx="9624822" cy="11150219"/>
            </a:xfrm>
            <a:custGeom>
              <a:avLst/>
              <a:gdLst/>
              <a:ahLst/>
              <a:cxnLst/>
              <a:rect r="r" b="b" t="t" l="l"/>
              <a:pathLst>
                <a:path h="11150219" w="9624822">
                  <a:moveTo>
                    <a:pt x="0" y="0"/>
                  </a:moveTo>
                  <a:lnTo>
                    <a:pt x="9624822" y="0"/>
                  </a:lnTo>
                  <a:lnTo>
                    <a:pt x="9624822" y="11150219"/>
                  </a:lnTo>
                  <a:lnTo>
                    <a:pt x="0" y="11150219"/>
                  </a:lnTo>
                  <a:close/>
                </a:path>
              </a:pathLst>
            </a:custGeom>
            <a:solidFill>
              <a:srgbClr val="FFFFFF"/>
            </a:solidFill>
          </p:spPr>
        </p:sp>
      </p:grpSp>
      <p:grpSp>
        <p:nvGrpSpPr>
          <p:cNvPr name="Group 28" id="28"/>
          <p:cNvGrpSpPr/>
          <p:nvPr/>
        </p:nvGrpSpPr>
        <p:grpSpPr>
          <a:xfrm rot="0">
            <a:off x="10565902" y="2944730"/>
            <a:ext cx="6267631" cy="4387339"/>
            <a:chOff x="0" y="0"/>
            <a:chExt cx="8356841" cy="5849785"/>
          </a:xfrm>
        </p:grpSpPr>
        <p:sp>
          <p:nvSpPr>
            <p:cNvPr name="Freeform 29" id="29"/>
            <p:cNvSpPr/>
            <p:nvPr/>
          </p:nvSpPr>
          <p:spPr>
            <a:xfrm flipH="false" flipV="false" rot="0">
              <a:off x="0" y="0"/>
              <a:ext cx="8356854" cy="5849747"/>
            </a:xfrm>
            <a:custGeom>
              <a:avLst/>
              <a:gdLst/>
              <a:ahLst/>
              <a:cxnLst/>
              <a:rect r="r" b="b" t="t" l="l"/>
              <a:pathLst>
                <a:path h="5849747" w="8356854">
                  <a:moveTo>
                    <a:pt x="0" y="0"/>
                  </a:moveTo>
                  <a:lnTo>
                    <a:pt x="8356854" y="0"/>
                  </a:lnTo>
                  <a:lnTo>
                    <a:pt x="8356854" y="5849747"/>
                  </a:lnTo>
                  <a:lnTo>
                    <a:pt x="0" y="5849747"/>
                  </a:lnTo>
                  <a:lnTo>
                    <a:pt x="0" y="0"/>
                  </a:lnTo>
                  <a:close/>
                </a:path>
              </a:pathLst>
            </a:custGeom>
            <a:blipFill>
              <a:blip r:embed="rId6"/>
              <a:stretch>
                <a:fillRect l="0" t="0" r="0" b="0"/>
              </a:stretch>
            </a:blipFill>
          </p:spPr>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2FE9DF">
                <a:alpha val="100000"/>
              </a:srgbClr>
            </a:gs>
            <a:gs pos="50000">
              <a:srgbClr val="21ABC8">
                <a:alpha val="100000"/>
              </a:srgbClr>
            </a:gs>
            <a:gs pos="100000">
              <a:srgbClr val="0B2262">
                <a:alpha val="100000"/>
              </a:srgbClr>
            </a:gs>
          </a:gsLst>
          <a:lin ang="2520000"/>
        </a:gra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sp>
          <p:nvSpPr>
            <p:cNvPr name="Freeform 3" id="3" descr="hashOverlay-FullResolve.png"/>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alphaModFix amt="9999"/>
              </a:blip>
              <a:stretch>
                <a:fillRect l="0" t="0" r="0" b="0"/>
              </a:stretch>
            </a:blipFill>
          </p:spPr>
        </p:sp>
      </p:grpSp>
      <p:grpSp>
        <p:nvGrpSpPr>
          <p:cNvPr name="Group 4" id="4"/>
          <p:cNvGrpSpPr/>
          <p:nvPr/>
        </p:nvGrpSpPr>
        <p:grpSpPr>
          <a:xfrm rot="0">
            <a:off x="1" y="2955360"/>
            <a:ext cx="15656719" cy="481746"/>
            <a:chOff x="0" y="0"/>
            <a:chExt cx="20875625" cy="642328"/>
          </a:xfrm>
        </p:grpSpPr>
        <p:sp>
          <p:nvSpPr>
            <p:cNvPr name="Freeform 5" id="5" descr="HD-ShadowLong.png"/>
            <p:cNvSpPr/>
            <p:nvPr/>
          </p:nvSpPr>
          <p:spPr>
            <a:xfrm flipH="false" flipV="false" rot="0">
              <a:off x="0" y="0"/>
              <a:ext cx="20875625" cy="642366"/>
            </a:xfrm>
            <a:custGeom>
              <a:avLst/>
              <a:gdLst/>
              <a:ahLst/>
              <a:cxnLst/>
              <a:rect r="r" b="b" t="t" l="l"/>
              <a:pathLst>
                <a:path h="642366" w="20875625">
                  <a:moveTo>
                    <a:pt x="0" y="0"/>
                  </a:moveTo>
                  <a:lnTo>
                    <a:pt x="20875625" y="0"/>
                  </a:lnTo>
                  <a:lnTo>
                    <a:pt x="20875625" y="642366"/>
                  </a:lnTo>
                  <a:lnTo>
                    <a:pt x="0" y="642366"/>
                  </a:lnTo>
                  <a:lnTo>
                    <a:pt x="0" y="0"/>
                  </a:lnTo>
                  <a:close/>
                </a:path>
              </a:pathLst>
            </a:custGeom>
            <a:blipFill>
              <a:blip r:embed="rId3"/>
              <a:stretch>
                <a:fillRect l="0" t="0" r="0" b="5"/>
              </a:stretch>
            </a:blipFill>
          </p:spPr>
        </p:sp>
      </p:grpSp>
      <p:grpSp>
        <p:nvGrpSpPr>
          <p:cNvPr name="Group 6" id="6"/>
          <p:cNvGrpSpPr/>
          <p:nvPr/>
        </p:nvGrpSpPr>
        <p:grpSpPr>
          <a:xfrm rot="0">
            <a:off x="15878737" y="2956855"/>
            <a:ext cx="2404491" cy="216408"/>
            <a:chOff x="0" y="0"/>
            <a:chExt cx="3205988" cy="288544"/>
          </a:xfrm>
        </p:grpSpPr>
        <p:sp>
          <p:nvSpPr>
            <p:cNvPr name="Freeform 7" id="7" descr="HD-ShadowShort.png"/>
            <p:cNvSpPr/>
            <p:nvPr/>
          </p:nvSpPr>
          <p:spPr>
            <a:xfrm flipH="false" flipV="false" rot="0">
              <a:off x="0" y="0"/>
              <a:ext cx="3205988" cy="288544"/>
            </a:xfrm>
            <a:custGeom>
              <a:avLst/>
              <a:gdLst/>
              <a:ahLst/>
              <a:cxnLst/>
              <a:rect r="r" b="b" t="t" l="l"/>
              <a:pathLst>
                <a:path h="288544" w="3205988">
                  <a:moveTo>
                    <a:pt x="0" y="0"/>
                  </a:moveTo>
                  <a:lnTo>
                    <a:pt x="3205988" y="0"/>
                  </a:lnTo>
                  <a:lnTo>
                    <a:pt x="3205988" y="288544"/>
                  </a:lnTo>
                  <a:lnTo>
                    <a:pt x="0" y="288544"/>
                  </a:lnTo>
                  <a:lnTo>
                    <a:pt x="0" y="0"/>
                  </a:lnTo>
                  <a:close/>
                </a:path>
              </a:pathLst>
            </a:custGeom>
            <a:blipFill>
              <a:blip r:embed="rId4"/>
              <a:stretch>
                <a:fillRect l="0" t="0" r="0" b="0"/>
              </a:stretch>
            </a:blipFill>
          </p:spPr>
        </p:sp>
      </p:grpSp>
      <p:grpSp>
        <p:nvGrpSpPr>
          <p:cNvPr name="Group 8" id="8"/>
          <p:cNvGrpSpPr/>
          <p:nvPr/>
        </p:nvGrpSpPr>
        <p:grpSpPr>
          <a:xfrm rot="0">
            <a:off x="0" y="914400"/>
            <a:ext cx="15656719" cy="2052295"/>
            <a:chOff x="0" y="0"/>
            <a:chExt cx="20875625" cy="2736393"/>
          </a:xfrm>
        </p:grpSpPr>
        <p:sp>
          <p:nvSpPr>
            <p:cNvPr name="Freeform 9" id="9"/>
            <p:cNvSpPr/>
            <p:nvPr/>
          </p:nvSpPr>
          <p:spPr>
            <a:xfrm flipH="false" flipV="false" rot="0">
              <a:off x="0" y="0"/>
              <a:ext cx="20875625" cy="2736342"/>
            </a:xfrm>
            <a:custGeom>
              <a:avLst/>
              <a:gdLst/>
              <a:ahLst/>
              <a:cxnLst/>
              <a:rect r="r" b="b" t="t" l="l"/>
              <a:pathLst>
                <a:path h="2736342" w="20875625">
                  <a:moveTo>
                    <a:pt x="0" y="0"/>
                  </a:moveTo>
                  <a:lnTo>
                    <a:pt x="20875625" y="0"/>
                  </a:lnTo>
                  <a:lnTo>
                    <a:pt x="20875625" y="2736342"/>
                  </a:lnTo>
                  <a:lnTo>
                    <a:pt x="0" y="2736342"/>
                  </a:lnTo>
                  <a:close/>
                </a:path>
              </a:pathLst>
            </a:custGeom>
            <a:solidFill>
              <a:srgbClr val="262626"/>
            </a:solidFill>
          </p:spPr>
        </p:sp>
      </p:grpSp>
      <p:grpSp>
        <p:nvGrpSpPr>
          <p:cNvPr name="Group 10" id="10"/>
          <p:cNvGrpSpPr/>
          <p:nvPr/>
        </p:nvGrpSpPr>
        <p:grpSpPr>
          <a:xfrm rot="0">
            <a:off x="15878737" y="914400"/>
            <a:ext cx="2404491" cy="2052295"/>
            <a:chOff x="0" y="0"/>
            <a:chExt cx="3205988" cy="2736393"/>
          </a:xfrm>
        </p:grpSpPr>
        <p:sp>
          <p:nvSpPr>
            <p:cNvPr name="Freeform 11" id="11"/>
            <p:cNvSpPr/>
            <p:nvPr/>
          </p:nvSpPr>
          <p:spPr>
            <a:xfrm flipH="false" flipV="false" rot="0">
              <a:off x="0" y="0"/>
              <a:ext cx="3205988" cy="2736342"/>
            </a:xfrm>
            <a:custGeom>
              <a:avLst/>
              <a:gdLst/>
              <a:ahLst/>
              <a:cxnLst/>
              <a:rect r="r" b="b" t="t" l="l"/>
              <a:pathLst>
                <a:path h="2736342" w="3205988">
                  <a:moveTo>
                    <a:pt x="0" y="0"/>
                  </a:moveTo>
                  <a:lnTo>
                    <a:pt x="3205988" y="0"/>
                  </a:lnTo>
                  <a:lnTo>
                    <a:pt x="3205988" y="2736342"/>
                  </a:lnTo>
                  <a:lnTo>
                    <a:pt x="0" y="2736342"/>
                  </a:lnTo>
                  <a:close/>
                </a:path>
              </a:pathLst>
            </a:custGeom>
            <a:solidFill>
              <a:srgbClr val="39CDE7"/>
            </a:solidFill>
          </p:spPr>
        </p:sp>
      </p:grpSp>
      <p:grpSp>
        <p:nvGrpSpPr>
          <p:cNvPr name="Group 12" id="12"/>
          <p:cNvGrpSpPr/>
          <p:nvPr/>
        </p:nvGrpSpPr>
        <p:grpSpPr>
          <a:xfrm rot="0">
            <a:off x="-4762" y="0"/>
            <a:ext cx="18288000" cy="10287000"/>
            <a:chOff x="0" y="0"/>
            <a:chExt cx="24384000" cy="13716000"/>
          </a:xfrm>
        </p:grpSpPr>
        <p:sp>
          <p:nvSpPr>
            <p:cNvPr name="Freeform 13" id="13"/>
            <p:cNvSpPr/>
            <p:nvPr/>
          </p:nvSpPr>
          <p:spPr>
            <a:xfrm flipH="false" flipV="false" rot="0">
              <a:off x="0" y="0"/>
              <a:ext cx="24384000" cy="13716000"/>
            </a:xfrm>
            <a:custGeom>
              <a:avLst/>
              <a:gdLst/>
              <a:ahLst/>
              <a:cxnLst/>
              <a:rect r="r" b="b" t="t" l="l"/>
              <a:pathLst>
                <a:path h="13716000" w="24384000">
                  <a:moveTo>
                    <a:pt x="0" y="0"/>
                  </a:moveTo>
                  <a:lnTo>
                    <a:pt x="24384000" y="0"/>
                  </a:lnTo>
                  <a:lnTo>
                    <a:pt x="24384000" y="13716000"/>
                  </a:lnTo>
                  <a:lnTo>
                    <a:pt x="0" y="13716000"/>
                  </a:lnTo>
                  <a:lnTo>
                    <a:pt x="0" y="0"/>
                  </a:lnTo>
                  <a:close/>
                </a:path>
              </a:pathLst>
            </a:custGeom>
            <a:blipFill>
              <a:blip r:embed="rId2">
                <a:alphaModFix amt="9999"/>
              </a:blip>
              <a:stretch>
                <a:fillRect l="0" t="0" r="0" b="0"/>
              </a:stretch>
            </a:blipFill>
          </p:spPr>
        </p:sp>
      </p:grpSp>
      <p:grpSp>
        <p:nvGrpSpPr>
          <p:cNvPr name="Group 14" id="14"/>
          <p:cNvGrpSpPr/>
          <p:nvPr/>
        </p:nvGrpSpPr>
        <p:grpSpPr>
          <a:xfrm rot="0">
            <a:off x="9144000" y="19"/>
            <a:ext cx="9139238" cy="10284466"/>
            <a:chOff x="0" y="0"/>
            <a:chExt cx="12185650" cy="13712622"/>
          </a:xfrm>
        </p:grpSpPr>
        <p:sp>
          <p:nvSpPr>
            <p:cNvPr name="Freeform 15" id="15" descr="A picture containing text, person, group, standing  Description automatically generated"/>
            <p:cNvSpPr/>
            <p:nvPr/>
          </p:nvSpPr>
          <p:spPr>
            <a:xfrm flipH="false" flipV="false" rot="0">
              <a:off x="0" y="0"/>
              <a:ext cx="12185650" cy="13712571"/>
            </a:xfrm>
            <a:custGeom>
              <a:avLst/>
              <a:gdLst/>
              <a:ahLst/>
              <a:cxnLst/>
              <a:rect r="r" b="b" t="t" l="l"/>
              <a:pathLst>
                <a:path h="13712571" w="12185650">
                  <a:moveTo>
                    <a:pt x="0" y="0"/>
                  </a:moveTo>
                  <a:lnTo>
                    <a:pt x="12185650" y="0"/>
                  </a:lnTo>
                  <a:lnTo>
                    <a:pt x="12185650" y="13712571"/>
                  </a:lnTo>
                  <a:lnTo>
                    <a:pt x="0" y="13712571"/>
                  </a:lnTo>
                  <a:lnTo>
                    <a:pt x="0" y="0"/>
                  </a:lnTo>
                  <a:close/>
                </a:path>
              </a:pathLst>
            </a:custGeom>
            <a:blipFill>
              <a:blip r:embed="rId5"/>
              <a:stretch>
                <a:fillRect l="-25032" t="0" r="-14324" b="-144"/>
              </a:stretch>
            </a:blipFill>
          </p:spPr>
        </p:sp>
      </p:grpSp>
      <p:grpSp>
        <p:nvGrpSpPr>
          <p:cNvPr name="Group 16" id="16"/>
          <p:cNvGrpSpPr/>
          <p:nvPr/>
        </p:nvGrpSpPr>
        <p:grpSpPr>
          <a:xfrm rot="0">
            <a:off x="3" y="914400"/>
            <a:ext cx="9749628" cy="2052295"/>
            <a:chOff x="0" y="0"/>
            <a:chExt cx="12999504" cy="2736393"/>
          </a:xfrm>
        </p:grpSpPr>
        <p:sp>
          <p:nvSpPr>
            <p:cNvPr name="Freeform 17" id="17"/>
            <p:cNvSpPr/>
            <p:nvPr/>
          </p:nvSpPr>
          <p:spPr>
            <a:xfrm flipH="false" flipV="false" rot="0">
              <a:off x="0" y="0"/>
              <a:ext cx="12999466" cy="2736342"/>
            </a:xfrm>
            <a:custGeom>
              <a:avLst/>
              <a:gdLst/>
              <a:ahLst/>
              <a:cxnLst/>
              <a:rect r="r" b="b" t="t" l="l"/>
              <a:pathLst>
                <a:path h="2736342" w="12999466">
                  <a:moveTo>
                    <a:pt x="0" y="0"/>
                  </a:moveTo>
                  <a:lnTo>
                    <a:pt x="12999466" y="0"/>
                  </a:lnTo>
                  <a:lnTo>
                    <a:pt x="12999466" y="2736342"/>
                  </a:lnTo>
                  <a:lnTo>
                    <a:pt x="0" y="2736342"/>
                  </a:lnTo>
                  <a:close/>
                </a:path>
              </a:pathLst>
            </a:custGeom>
            <a:solidFill>
              <a:srgbClr val="262626"/>
            </a:solidFill>
          </p:spPr>
        </p:sp>
      </p:grpSp>
      <p:grpSp>
        <p:nvGrpSpPr>
          <p:cNvPr name="Group 18" id="18"/>
          <p:cNvGrpSpPr/>
          <p:nvPr/>
        </p:nvGrpSpPr>
        <p:grpSpPr>
          <a:xfrm rot="0">
            <a:off x="1020480" y="1129846"/>
            <a:ext cx="7562440" cy="1621403"/>
            <a:chOff x="0" y="0"/>
            <a:chExt cx="10083254" cy="2161870"/>
          </a:xfrm>
        </p:grpSpPr>
        <p:sp>
          <p:nvSpPr>
            <p:cNvPr name="Freeform 19" id="19"/>
            <p:cNvSpPr/>
            <p:nvPr/>
          </p:nvSpPr>
          <p:spPr>
            <a:xfrm flipH="false" flipV="false" rot="0">
              <a:off x="0" y="0"/>
              <a:ext cx="10083258" cy="2161876"/>
            </a:xfrm>
            <a:custGeom>
              <a:avLst/>
              <a:gdLst/>
              <a:ahLst/>
              <a:cxnLst/>
              <a:rect r="r" b="b" t="t" l="l"/>
              <a:pathLst>
                <a:path h="2161876" w="10083258">
                  <a:moveTo>
                    <a:pt x="0" y="0"/>
                  </a:moveTo>
                  <a:lnTo>
                    <a:pt x="10083258" y="0"/>
                  </a:lnTo>
                  <a:lnTo>
                    <a:pt x="10083258" y="2161876"/>
                  </a:lnTo>
                  <a:lnTo>
                    <a:pt x="0" y="2161876"/>
                  </a:lnTo>
                  <a:close/>
                </a:path>
              </a:pathLst>
            </a:custGeom>
            <a:blipFill>
              <a:blip r:embed="rId6">
                <a:alphaModFix amt="0"/>
              </a:blip>
              <a:stretch>
                <a:fillRect l="0" t="-40880" r="0" b="-40880"/>
              </a:stretch>
            </a:blipFill>
          </p:spPr>
        </p:sp>
        <p:sp>
          <p:nvSpPr>
            <p:cNvPr name="TextBox 20" id="20"/>
            <p:cNvSpPr txBox="true"/>
            <p:nvPr/>
          </p:nvSpPr>
          <p:spPr>
            <a:xfrm>
              <a:off x="0" y="47625"/>
              <a:ext cx="10083254" cy="2114245"/>
            </a:xfrm>
            <a:prstGeom prst="rect">
              <a:avLst/>
            </a:prstGeom>
          </p:spPr>
          <p:txBody>
            <a:bodyPr anchor="ctr" rtlCol="false" tIns="0" lIns="0" bIns="0" rIns="0"/>
            <a:lstStyle/>
            <a:p>
              <a:pPr algn="l">
                <a:lnSpc>
                  <a:spcPts val="5832"/>
                </a:lnSpc>
              </a:pPr>
              <a:r>
                <a:rPr lang="en-US" sz="5400">
                  <a:solidFill>
                    <a:srgbClr val="FFFFFF"/>
                  </a:solidFill>
                  <a:latin typeface="Trebuchet MS"/>
                  <a:ea typeface="Trebuchet MS"/>
                  <a:cs typeface="Trebuchet MS"/>
                  <a:sym typeface="Trebuchet MS"/>
                </a:rPr>
                <a:t>SEATO</a:t>
              </a:r>
            </a:p>
          </p:txBody>
        </p:sp>
      </p:grpSp>
      <p:grpSp>
        <p:nvGrpSpPr>
          <p:cNvPr name="Group 21" id="21"/>
          <p:cNvGrpSpPr/>
          <p:nvPr/>
        </p:nvGrpSpPr>
        <p:grpSpPr>
          <a:xfrm rot="0">
            <a:off x="3" y="2955360"/>
            <a:ext cx="9738360" cy="392573"/>
            <a:chOff x="0" y="0"/>
            <a:chExt cx="12984480" cy="523431"/>
          </a:xfrm>
        </p:grpSpPr>
        <p:sp>
          <p:nvSpPr>
            <p:cNvPr name="Freeform 22" id="22"/>
            <p:cNvSpPr/>
            <p:nvPr/>
          </p:nvSpPr>
          <p:spPr>
            <a:xfrm flipH="false" flipV="false" rot="0">
              <a:off x="0" y="0"/>
              <a:ext cx="12984480" cy="523367"/>
            </a:xfrm>
            <a:custGeom>
              <a:avLst/>
              <a:gdLst/>
              <a:ahLst/>
              <a:cxnLst/>
              <a:rect r="r" b="b" t="t" l="l"/>
              <a:pathLst>
                <a:path h="523367" w="12984480">
                  <a:moveTo>
                    <a:pt x="0" y="0"/>
                  </a:moveTo>
                  <a:lnTo>
                    <a:pt x="12984480" y="0"/>
                  </a:lnTo>
                  <a:lnTo>
                    <a:pt x="12984480" y="523367"/>
                  </a:lnTo>
                  <a:lnTo>
                    <a:pt x="0" y="523367"/>
                  </a:lnTo>
                  <a:lnTo>
                    <a:pt x="0" y="0"/>
                  </a:lnTo>
                  <a:close/>
                </a:path>
              </a:pathLst>
            </a:custGeom>
            <a:blipFill>
              <a:blip r:embed="rId3"/>
              <a:stretch>
                <a:fillRect l="-15506" t="0" r="-15506" b="-12"/>
              </a:stretch>
            </a:blipFill>
          </p:spPr>
        </p:sp>
      </p:grpSp>
      <p:sp>
        <p:nvSpPr>
          <p:cNvPr name="TextBox 23" id="23"/>
          <p:cNvSpPr txBox="true"/>
          <p:nvPr/>
        </p:nvSpPr>
        <p:spPr>
          <a:xfrm rot="0">
            <a:off x="1111920" y="3579600"/>
            <a:ext cx="7379560" cy="5278955"/>
          </a:xfrm>
          <a:prstGeom prst="rect">
            <a:avLst/>
          </a:prstGeom>
        </p:spPr>
        <p:txBody>
          <a:bodyPr anchor="t" rtlCol="false" tIns="0" lIns="0" bIns="0" rIns="0">
            <a:spAutoFit/>
          </a:bodyPr>
          <a:lstStyle/>
          <a:p>
            <a:pPr algn="l" marL="542925" indent="-271462" lvl="1">
              <a:lnSpc>
                <a:spcPts val="3240"/>
              </a:lnSpc>
              <a:buFont typeface="Arial"/>
              <a:buChar char="•"/>
            </a:pPr>
            <a:r>
              <a:rPr lang="en-US" sz="3000">
                <a:solidFill>
                  <a:srgbClr val="FFFFFF"/>
                </a:solidFill>
                <a:latin typeface="Trebuchet MS"/>
                <a:ea typeface="Trebuchet MS"/>
                <a:cs typeface="Trebuchet MS"/>
                <a:sym typeface="Trebuchet MS"/>
              </a:rPr>
              <a:t>Signing of treaty in 1954 by US, UK, NZ, France, Thailand, Philippines, Pakistan</a:t>
            </a:r>
          </a:p>
          <a:p>
            <a:pPr algn="l" marL="542925" indent="-271462" lvl="1">
              <a:lnSpc>
                <a:spcPts val="3240"/>
              </a:lnSpc>
              <a:buFont typeface="Arial"/>
              <a:buChar char="•"/>
            </a:pPr>
            <a:r>
              <a:rPr lang="en-US" sz="3000">
                <a:solidFill>
                  <a:srgbClr val="FFFFFF"/>
                </a:solidFill>
                <a:latin typeface="Trebuchet MS"/>
                <a:ea typeface="Trebuchet MS"/>
                <a:cs typeface="Trebuchet MS"/>
                <a:sym typeface="Trebuchet MS"/>
              </a:rPr>
              <a:t>US remain committed to nuclear deterrent, but Australia adopt a ‘fire brigade’ approach</a:t>
            </a:r>
          </a:p>
          <a:p>
            <a:pPr algn="l" marL="542925" indent="-271462" lvl="1">
              <a:lnSpc>
                <a:spcPts val="3240"/>
              </a:lnSpc>
              <a:buFont typeface="Arial"/>
              <a:buChar char="•"/>
            </a:pPr>
            <a:r>
              <a:rPr lang="en-US" sz="3000">
                <a:solidFill>
                  <a:srgbClr val="FFFFFF"/>
                </a:solidFill>
                <a:latin typeface="Trebuchet MS"/>
                <a:ea typeface="Trebuchet MS"/>
                <a:cs typeface="Trebuchet MS"/>
                <a:sym typeface="Trebuchet MS"/>
              </a:rPr>
              <a:t>Suez Crisis raise prospect of complete UK withdrawal</a:t>
            </a:r>
          </a:p>
          <a:p>
            <a:pPr algn="l" marL="542925" indent="-271462" lvl="1">
              <a:lnSpc>
                <a:spcPts val="3240"/>
              </a:lnSpc>
            </a:p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DAHFkJPYUBY</dc:identifier>
  <dcterms:modified xsi:type="dcterms:W3CDTF">2011-08-01T06:04:30Z</dcterms:modified>
  <cp:revision>1</cp:revision>
  <dc:title>Cold-War Strategic Defence Before Vietnam</dc:title>
</cp:coreProperties>
</file>