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Trebuchet MS" charset="1" panose="020B0603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jpe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6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7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jpe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0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4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5.png" Type="http://schemas.openxmlformats.org/officeDocument/2006/relationships/image"/><Relationship Id="rId7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6364281"/>
            <a:ext cx="13452129" cy="413909"/>
            <a:chOff x="0" y="0"/>
            <a:chExt cx="17936172" cy="55187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17936211" cy="551942"/>
            </a:xfrm>
            <a:custGeom>
              <a:avLst/>
              <a:gdLst/>
              <a:ahLst/>
              <a:cxnLst/>
              <a:rect r="r" b="b" t="t" l="l"/>
              <a:pathLst>
                <a:path h="551942" w="17936211">
                  <a:moveTo>
                    <a:pt x="0" y="0"/>
                  </a:moveTo>
                  <a:lnTo>
                    <a:pt x="17936211" y="0"/>
                  </a:lnTo>
                  <a:lnTo>
                    <a:pt x="17936211" y="551942"/>
                  </a:lnTo>
                  <a:lnTo>
                    <a:pt x="0" y="551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67575" y="6365767"/>
            <a:ext cx="4615663" cy="415414"/>
            <a:chOff x="0" y="0"/>
            <a:chExt cx="6154217" cy="553885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6154166" cy="553847"/>
            </a:xfrm>
            <a:custGeom>
              <a:avLst/>
              <a:gdLst/>
              <a:ahLst/>
              <a:cxnLst/>
              <a:rect r="r" b="b" t="t" l="l"/>
              <a:pathLst>
                <a:path h="553847" w="6154166">
                  <a:moveTo>
                    <a:pt x="0" y="0"/>
                  </a:moveTo>
                  <a:lnTo>
                    <a:pt x="6154166" y="0"/>
                  </a:lnTo>
                  <a:lnTo>
                    <a:pt x="6154166" y="553847"/>
                  </a:lnTo>
                  <a:lnTo>
                    <a:pt x="0" y="553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3885114"/>
            <a:ext cx="13452129" cy="2490502"/>
            <a:chOff x="0" y="0"/>
            <a:chExt cx="17936172" cy="33206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936211" cy="3320669"/>
            </a:xfrm>
            <a:custGeom>
              <a:avLst/>
              <a:gdLst/>
              <a:ahLst/>
              <a:cxnLst/>
              <a:rect r="r" b="b" t="t" l="l"/>
              <a:pathLst>
                <a:path h="3320669" w="17936211">
                  <a:moveTo>
                    <a:pt x="0" y="0"/>
                  </a:moveTo>
                  <a:lnTo>
                    <a:pt x="17936211" y="0"/>
                  </a:lnTo>
                  <a:lnTo>
                    <a:pt x="17936211" y="3320669"/>
                  </a:lnTo>
                  <a:lnTo>
                    <a:pt x="0" y="3320669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667575" y="3885114"/>
            <a:ext cx="4615663" cy="2490502"/>
            <a:chOff x="0" y="0"/>
            <a:chExt cx="6154217" cy="33206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54166" cy="3320669"/>
            </a:xfrm>
            <a:custGeom>
              <a:avLst/>
              <a:gdLst/>
              <a:ahLst/>
              <a:cxnLst/>
              <a:rect r="r" b="b" t="t" l="l"/>
              <a:pathLst>
                <a:path h="3320669" w="6154166">
                  <a:moveTo>
                    <a:pt x="0" y="0"/>
                  </a:moveTo>
                  <a:lnTo>
                    <a:pt x="6154166" y="0"/>
                  </a:lnTo>
                  <a:lnTo>
                    <a:pt x="6154166" y="3320669"/>
                  </a:lnTo>
                  <a:lnTo>
                    <a:pt x="0" y="3320669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-12306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966795" y="0"/>
            <a:ext cx="11329416" cy="10287000"/>
            <a:chOff x="0" y="0"/>
            <a:chExt cx="15105888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05887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105887">
                  <a:moveTo>
                    <a:pt x="0" y="0"/>
                  </a:moveTo>
                  <a:lnTo>
                    <a:pt x="15105887" y="0"/>
                  </a:lnTo>
                  <a:lnTo>
                    <a:pt x="151058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" y="7509072"/>
            <a:ext cx="7447788" cy="216075"/>
            <a:chOff x="0" y="0"/>
            <a:chExt cx="9930384" cy="288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930384" cy="288036"/>
            </a:xfrm>
            <a:custGeom>
              <a:avLst/>
              <a:gdLst/>
              <a:ahLst/>
              <a:cxnLst/>
              <a:rect r="r" b="b" t="t" l="l"/>
              <a:pathLst>
                <a:path h="288036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288036"/>
                  </a:lnTo>
                  <a:lnTo>
                    <a:pt x="0" y="28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36" r="0" b="-45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957270" y="-21841"/>
            <a:ext cx="11335493" cy="10306050"/>
            <a:chOff x="0" y="0"/>
            <a:chExt cx="15113991" cy="13741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1508861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088615">
                  <a:moveTo>
                    <a:pt x="0" y="0"/>
                  </a:moveTo>
                  <a:lnTo>
                    <a:pt x="15088615" y="0"/>
                  </a:lnTo>
                  <a:lnTo>
                    <a:pt x="15088615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8094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114015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15114015">
                  <a:moveTo>
                    <a:pt x="12700" y="0"/>
                  </a:moveTo>
                  <a:lnTo>
                    <a:pt x="15101315" y="0"/>
                  </a:lnTo>
                  <a:cubicBezTo>
                    <a:pt x="15108301" y="0"/>
                    <a:pt x="15114015" y="5715"/>
                    <a:pt x="15114015" y="12700"/>
                  </a:cubicBezTo>
                  <a:lnTo>
                    <a:pt x="15114015" y="13728700"/>
                  </a:lnTo>
                  <a:cubicBezTo>
                    <a:pt x="15114015" y="13735686"/>
                    <a:pt x="15108301" y="13741400"/>
                    <a:pt x="15101315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15101315" y="13716000"/>
                  </a:lnTo>
                  <a:lnTo>
                    <a:pt x="15101315" y="13728700"/>
                  </a:lnTo>
                  <a:lnTo>
                    <a:pt x="15088615" y="13728700"/>
                  </a:lnTo>
                  <a:lnTo>
                    <a:pt x="15088615" y="12700"/>
                  </a:lnTo>
                  <a:lnTo>
                    <a:pt x="15101315" y="12700"/>
                  </a:lnTo>
                  <a:lnTo>
                    <a:pt x="1510131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136711" y="607628"/>
            <a:ext cx="10814980" cy="8815340"/>
            <a:chOff x="0" y="0"/>
            <a:chExt cx="14419974" cy="117537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419962" cy="11753723"/>
            </a:xfrm>
            <a:custGeom>
              <a:avLst/>
              <a:gdLst/>
              <a:ahLst/>
              <a:cxnLst/>
              <a:rect r="r" b="b" t="t" l="l"/>
              <a:pathLst>
                <a:path h="11753723" w="14419962">
                  <a:moveTo>
                    <a:pt x="0" y="0"/>
                  </a:moveTo>
                  <a:lnTo>
                    <a:pt x="14419962" y="0"/>
                  </a:lnTo>
                  <a:lnTo>
                    <a:pt x="14419962" y="11753723"/>
                  </a:lnTo>
                  <a:lnTo>
                    <a:pt x="0" y="1175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-19050" y="2758145"/>
            <a:ext cx="7446855" cy="4770711"/>
            <a:chOff x="0" y="0"/>
            <a:chExt cx="9929139" cy="63609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29114" cy="6360922"/>
            </a:xfrm>
            <a:custGeom>
              <a:avLst/>
              <a:gdLst/>
              <a:ahLst/>
              <a:cxnLst/>
              <a:rect r="r" b="b" t="t" l="l"/>
              <a:pathLst>
                <a:path h="6360922" w="9929114">
                  <a:moveTo>
                    <a:pt x="0" y="0"/>
                  </a:moveTo>
                  <a:lnTo>
                    <a:pt x="9929114" y="0"/>
                  </a:lnTo>
                  <a:lnTo>
                    <a:pt x="9929114" y="6360922"/>
                  </a:lnTo>
                  <a:lnTo>
                    <a:pt x="0" y="636092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020480" y="3015148"/>
            <a:ext cx="5608920" cy="3991707"/>
            <a:chOff x="0" y="0"/>
            <a:chExt cx="7478560" cy="532227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478556" cy="5322274"/>
            </a:xfrm>
            <a:custGeom>
              <a:avLst/>
              <a:gdLst/>
              <a:ahLst/>
              <a:cxnLst/>
              <a:rect r="r" b="b" t="t" l="l"/>
              <a:pathLst>
                <a:path h="5322274" w="7478556">
                  <a:moveTo>
                    <a:pt x="0" y="0"/>
                  </a:moveTo>
                  <a:lnTo>
                    <a:pt x="7478556" y="0"/>
                  </a:lnTo>
                  <a:lnTo>
                    <a:pt x="7478556" y="5322274"/>
                  </a:lnTo>
                  <a:lnTo>
                    <a:pt x="0" y="5322274"/>
                  </a:lnTo>
                  <a:close/>
                </a:path>
              </a:pathLst>
            </a:custGeom>
            <a:blipFill>
              <a:blip r:embed="rId8">
                <a:alphaModFix amt="0"/>
              </a:blip>
              <a:stretch>
                <a:fillRect l="-41310" t="0" r="-4131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38100"/>
              <a:ext cx="7478560" cy="528417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r">
                <a:lnSpc>
                  <a:spcPts val="5508"/>
                </a:lnSpc>
              </a:pPr>
              <a:r>
                <a:rPr lang="en-US" sz="51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From Far East to Near North: Australia’s Engagement with Asia 1941-1972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111920" y="8045215"/>
            <a:ext cx="5426040" cy="155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 Zachary Gorman, Historian of the Robert Menzies Institute at the University of Melbourne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342025" y="-256442"/>
            <a:ext cx="4645057" cy="3286373"/>
            <a:chOff x="0" y="0"/>
            <a:chExt cx="6193409" cy="4381830"/>
          </a:xfrm>
        </p:grpSpPr>
        <p:sp>
          <p:nvSpPr>
            <p:cNvPr name="Freeform 30" id="30" descr="A picture containing text  Description automatically generated"/>
            <p:cNvSpPr/>
            <p:nvPr/>
          </p:nvSpPr>
          <p:spPr>
            <a:xfrm flipH="false" flipV="false" rot="0">
              <a:off x="0" y="0"/>
              <a:ext cx="6193409" cy="4381881"/>
            </a:xfrm>
            <a:custGeom>
              <a:avLst/>
              <a:gdLst/>
              <a:ahLst/>
              <a:cxnLst/>
              <a:rect r="r" b="b" t="t" l="l"/>
              <a:pathLst>
                <a:path h="4381881" w="6193409">
                  <a:moveTo>
                    <a:pt x="0" y="0"/>
                  </a:moveTo>
                  <a:lnTo>
                    <a:pt x="6193409" y="0"/>
                  </a:lnTo>
                  <a:lnTo>
                    <a:pt x="6193409" y="4381881"/>
                  </a:lnTo>
                  <a:lnTo>
                    <a:pt x="0" y="438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4" r="0" b="-22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3008293" y="8091583"/>
            <a:ext cx="5183505" cy="47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Menzies in Japan, April 1957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350150" y="8636060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Baillieu Library, University of Melbourne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 descr="A picture containing text, person, group, standing  Description automatically generated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5032" t="0" r="-14324" b="-14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South Vietnam/SEATO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33362" y="3200876"/>
            <a:ext cx="8395278" cy="6820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Enthusiastic embrace of President Ngo Dinh Diem during 1957 visit contrast with tensions surrounding Kishi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Signed 1954 by US, UK, NZ, France, Thailand, Philippines, Pakistan. South Vietnam, Cambodia &amp; Laos non-signatories but covered by treaty’s provisions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Asian allies visited in line with SEATO meetings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Fall far short of NATO model, dissolved 1977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Large foreign aid investment, but not celebrated in the manner of Colombo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Fraser Gov’s subsequent embrace of South Vietnamese refugees a key moment in birth of multi-cultural Australia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846052" y="8553831"/>
            <a:ext cx="5481828" cy="887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Menzies’s visit to SEATO Ally the Philippines in 1957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372600" y="9399270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Baillieu Library, University of Melbourne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021832" y="1998097"/>
            <a:ext cx="9019280" cy="6223302"/>
            <a:chOff x="0" y="0"/>
            <a:chExt cx="12025706" cy="8297736"/>
          </a:xfrm>
        </p:grpSpPr>
        <p:sp>
          <p:nvSpPr>
            <p:cNvPr name="Freeform 15" id="15" descr="A group of people walking together  AI-generated content may be incorrect."/>
            <p:cNvSpPr/>
            <p:nvPr/>
          </p:nvSpPr>
          <p:spPr>
            <a:xfrm flipH="false" flipV="false" rot="0">
              <a:off x="0" y="0"/>
              <a:ext cx="12025757" cy="8297799"/>
            </a:xfrm>
            <a:custGeom>
              <a:avLst/>
              <a:gdLst/>
              <a:ahLst/>
              <a:cxnLst/>
              <a:rect r="r" b="b" t="t" l="l"/>
              <a:pathLst>
                <a:path h="8297799" w="12025757">
                  <a:moveTo>
                    <a:pt x="0" y="0"/>
                  </a:moveTo>
                  <a:lnTo>
                    <a:pt x="12025757" y="0"/>
                  </a:lnTo>
                  <a:lnTo>
                    <a:pt x="12025757" y="8297799"/>
                  </a:lnTo>
                  <a:lnTo>
                    <a:pt x="0" y="8297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38912" y="1129846"/>
            <a:ext cx="8705088" cy="1621403"/>
            <a:chOff x="0" y="0"/>
            <a:chExt cx="1160678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606780" cy="2161876"/>
            </a:xfrm>
            <a:custGeom>
              <a:avLst/>
              <a:gdLst/>
              <a:ahLst/>
              <a:cxnLst/>
              <a:rect r="r" b="b" t="t" l="l"/>
              <a:pathLst>
                <a:path h="2161876" w="11606780">
                  <a:moveTo>
                    <a:pt x="0" y="0"/>
                  </a:moveTo>
                  <a:lnTo>
                    <a:pt x="11606780" y="0"/>
                  </a:lnTo>
                  <a:lnTo>
                    <a:pt x="11606780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54612" r="0" b="-54612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160678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China &amp; Taiwan (Formosa)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38328" y="3579600"/>
            <a:ext cx="8153152" cy="6469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Positive for West that Taiwan take China’s UN Security Council seat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 urge restraint during Taiwan Strait crises of 1954 &amp; 1958, not as pro-Taiwan as USA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British desire to keep Hong Kong see it recognise People’s Republic &amp; stay out of Vietnam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Pro-Taiwan rhetoric increase 1966-72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Harry Menzies’s 1956 Trade Tour lead to huge wheat sales by the early 1960s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 initially side with Soviets in Sino-Soviet Split</a:t>
            </a:r>
          </a:p>
          <a:p>
            <a:pPr algn="l" marL="542925" indent="-271462" lvl="1">
              <a:lnSpc>
                <a:spcPts val="3240"/>
              </a:lnSpc>
            </a:pPr>
          </a:p>
          <a:p>
            <a:pPr algn="l" marL="542925" indent="-271462" lvl="1">
              <a:lnSpc>
                <a:spcPts val="324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9841068" y="8315573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Unknown USAID Photographer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9525" y="-28575"/>
            <a:ext cx="18302288" cy="10306050"/>
            <a:chOff x="0" y="0"/>
            <a:chExt cx="24403050" cy="13741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403050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24403050">
                  <a:moveTo>
                    <a:pt x="12700" y="0"/>
                  </a:moveTo>
                  <a:lnTo>
                    <a:pt x="24390350" y="0"/>
                  </a:lnTo>
                  <a:cubicBezTo>
                    <a:pt x="24397336" y="0"/>
                    <a:pt x="24403050" y="5715"/>
                    <a:pt x="24403050" y="12700"/>
                  </a:cubicBezTo>
                  <a:lnTo>
                    <a:pt x="24403050" y="13728700"/>
                  </a:lnTo>
                  <a:cubicBezTo>
                    <a:pt x="24403050" y="13735686"/>
                    <a:pt x="24397336" y="13741400"/>
                    <a:pt x="24390350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24390350" y="13716000"/>
                  </a:lnTo>
                  <a:lnTo>
                    <a:pt x="24390350" y="13728700"/>
                  </a:lnTo>
                  <a:lnTo>
                    <a:pt x="24377650" y="13728700"/>
                  </a:lnTo>
                  <a:lnTo>
                    <a:pt x="24377650" y="12700"/>
                  </a:lnTo>
                  <a:lnTo>
                    <a:pt x="24390350" y="12700"/>
                  </a:lnTo>
                  <a:lnTo>
                    <a:pt x="24390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333988" y="0"/>
            <a:ext cx="6954012" cy="10287000"/>
            <a:chOff x="0" y="0"/>
            <a:chExt cx="9272016" cy="1371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27201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272016">
                  <a:moveTo>
                    <a:pt x="0" y="0"/>
                  </a:moveTo>
                  <a:lnTo>
                    <a:pt x="9272016" y="0"/>
                  </a:lnTo>
                  <a:lnTo>
                    <a:pt x="927201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" y="914400"/>
            <a:ext cx="11814048" cy="2052295"/>
            <a:chOff x="0" y="0"/>
            <a:chExt cx="15752064" cy="273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752063" cy="2736342"/>
            </a:xfrm>
            <a:custGeom>
              <a:avLst/>
              <a:gdLst/>
              <a:ahLst/>
              <a:cxnLst/>
              <a:rect r="r" b="b" t="t" l="l"/>
              <a:pathLst>
                <a:path h="2736342" w="15752063">
                  <a:moveTo>
                    <a:pt x="0" y="0"/>
                  </a:moveTo>
                  <a:lnTo>
                    <a:pt x="15752063" y="0"/>
                  </a:lnTo>
                  <a:lnTo>
                    <a:pt x="15752063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0480" y="1129846"/>
            <a:ext cx="10631329" cy="1621403"/>
            <a:chOff x="0" y="0"/>
            <a:chExt cx="14175105" cy="21618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175104" cy="2161876"/>
            </a:xfrm>
            <a:custGeom>
              <a:avLst/>
              <a:gdLst/>
              <a:ahLst/>
              <a:cxnLst/>
              <a:rect r="r" b="b" t="t" l="l"/>
              <a:pathLst>
                <a:path h="2161876" w="14175104">
                  <a:moveTo>
                    <a:pt x="0" y="0"/>
                  </a:moveTo>
                  <a:lnTo>
                    <a:pt x="14175104" y="0"/>
                  </a:lnTo>
                  <a:lnTo>
                    <a:pt x="14175104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77760" r="0" b="-7776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47625"/>
              <a:ext cx="14175105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Conclusion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" y="2955360"/>
            <a:ext cx="11950570" cy="481746"/>
            <a:chOff x="0" y="0"/>
            <a:chExt cx="15934093" cy="64232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934055" cy="642366"/>
            </a:xfrm>
            <a:custGeom>
              <a:avLst/>
              <a:gdLst/>
              <a:ahLst/>
              <a:cxnLst/>
              <a:rect r="r" b="b" t="t" l="l"/>
              <a:pathLst>
                <a:path h="642366" w="15934055">
                  <a:moveTo>
                    <a:pt x="0" y="0"/>
                  </a:moveTo>
                  <a:lnTo>
                    <a:pt x="15934055" y="0"/>
                  </a:lnTo>
                  <a:lnTo>
                    <a:pt x="1593405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5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111920" y="3579600"/>
            <a:ext cx="7369140" cy="6449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Whitlam’s groundbreaking July 1971 visit to PRC make Taiwan an election issue, but partly facilitated by American rapprochement with China, so not as radical as McMahon made out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Harold Wilson’s 1968 announcement of British withdrawal ‘East of Suez’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1973 Britain finally join European Economic Community (later EU) after previous attempts blocked by France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 arguably left Australia, rather than Australia leaving Britain, but writing was on the wall for long enough that we were well prepared</a:t>
            </a:r>
          </a:p>
          <a:p>
            <a:pPr algn="l" marL="542925" indent="-271462" lvl="1">
              <a:lnSpc>
                <a:spcPts val="3240"/>
              </a:lnSpc>
            </a:pPr>
          </a:p>
          <a:p>
            <a:pPr algn="l" marL="542925" indent="-271462" lvl="1">
              <a:lnSpc>
                <a:spcPts val="3240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9139238" y="3170806"/>
            <a:ext cx="8963206" cy="5041802"/>
            <a:chOff x="0" y="0"/>
            <a:chExt cx="11950941" cy="672240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950954" cy="6722364"/>
            </a:xfrm>
            <a:custGeom>
              <a:avLst/>
              <a:gdLst/>
              <a:ahLst/>
              <a:cxnLst/>
              <a:rect r="r" b="b" t="t" l="l"/>
              <a:pathLst>
                <a:path h="6722364" w="11950954">
                  <a:moveTo>
                    <a:pt x="0" y="0"/>
                  </a:moveTo>
                  <a:lnTo>
                    <a:pt x="11950954" y="0"/>
                  </a:lnTo>
                  <a:lnTo>
                    <a:pt x="11950954" y="6722364"/>
                  </a:lnTo>
                  <a:lnTo>
                    <a:pt x="0" y="6722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5" r="0" b="-36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9806940" y="8443389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Archives of Australia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469" r="0" b="-2469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When did Engagement Begin?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6202" y="3579600"/>
            <a:ext cx="8395278" cy="6469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Problems with periodisation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Indigenous Australians develop trade networks with Indonesia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State &amp; Federal ‘Commercial Agents’ predate diplomatic network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NSW Premier Joseph Carruthers violate British neutrality to sell 12,000 horse during Russo-Japanese War (1904-5)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Japanese Consulate est in Townsville 1896, Chinese Consulate est in Melbourne 1909. But not reciprocated as Britain handle Australia’s international relations</a:t>
            </a:r>
          </a:p>
          <a:p>
            <a:pPr algn="l" marL="515779" indent="-257889" lvl="1">
              <a:lnSpc>
                <a:spcPts val="3078"/>
              </a:lnSpc>
            </a:pPr>
          </a:p>
          <a:p>
            <a:pPr algn="l" marL="515779" indent="-257889" lvl="1">
              <a:lnSpc>
                <a:spcPts val="3078"/>
              </a:lnSpc>
            </a:pPr>
          </a:p>
          <a:p>
            <a:pPr algn="l" marL="515779" indent="-257889" lvl="1">
              <a:lnSpc>
                <a:spcPts val="3078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9841068" y="9659979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Sharf Collection, Museum of Fine Arts, Boston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526" t="0" r="-29526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War as spur to Engagement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83464" y="3579600"/>
            <a:ext cx="8208016" cy="626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League of Nations mark beginning of Australia’s ‘independent’ diplomacy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Billy Hughes oppose racial equality clause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‘What Great Britain calls the Far East is to us the Near North. Little given as I am to encouraging exaggerated ideas of Dominion independence and separatism… I have become convinced that in the Pacific Australia must regard herself as a principal, providing herself with her own information and maintaining her own diplomatic contacts with foreign powers… I look forward to the day when we will have a concert of Pacific powers, pacific in both senses of the word’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29800" y="9618650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Australian War Memorial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936584" y="2145830"/>
            <a:ext cx="8993000" cy="5995330"/>
            <a:chOff x="0" y="0"/>
            <a:chExt cx="11990667" cy="7993774"/>
          </a:xfrm>
        </p:grpSpPr>
        <p:sp>
          <p:nvSpPr>
            <p:cNvPr name="Freeform 15" id="15" descr="A group of men in formal attire  AI-generated content may be incorrect."/>
            <p:cNvSpPr/>
            <p:nvPr/>
          </p:nvSpPr>
          <p:spPr>
            <a:xfrm flipH="false" flipV="false" rot="0">
              <a:off x="0" y="0"/>
              <a:ext cx="11990705" cy="7993761"/>
            </a:xfrm>
            <a:custGeom>
              <a:avLst/>
              <a:gdLst/>
              <a:ahLst/>
              <a:cxnLst/>
              <a:rect r="r" b="b" t="t" l="l"/>
              <a:pathLst>
                <a:path h="7993761" w="11990705">
                  <a:moveTo>
                    <a:pt x="0" y="0"/>
                  </a:moveTo>
                  <a:lnTo>
                    <a:pt x="11990705" y="0"/>
                  </a:lnTo>
                  <a:lnTo>
                    <a:pt x="11990705" y="7993761"/>
                  </a:lnTo>
                  <a:lnTo>
                    <a:pt x="0" y="7993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38100"/>
              <a:ext cx="10083254" cy="21237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346"/>
                </a:lnSpc>
              </a:pPr>
              <a:r>
                <a:rPr lang="en-US" sz="495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Dispatch of the ‘Ministers’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667512" y="3579600"/>
            <a:ext cx="7823968" cy="6209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‘Ministers’ (Ambassadors) sent to Japan, China &amp; USA 1940-41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Frederic Eggleston graduate from China to USA suggest relative equality of the diplomatic postings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Delegation in China’s wartime capital of Chungking feature first Chinese-Australian diplomat in translator Charles Lee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Dead ends: engagement with Japan severed by the outbreak of war in the Pacific, engagement with China severed by Communist victory in the Chinese Civil War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86539" y="8167840"/>
            <a:ext cx="909307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Sir Keith and Lady Waller Collection, National Library of Australia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9313" r="0" b="-1931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3444" y="1129846"/>
            <a:ext cx="9395460" cy="1621403"/>
            <a:chOff x="0" y="0"/>
            <a:chExt cx="12527280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52727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2527278">
                  <a:moveTo>
                    <a:pt x="0" y="0"/>
                  </a:moveTo>
                  <a:lnTo>
                    <a:pt x="12527278" y="0"/>
                  </a:lnTo>
                  <a:lnTo>
                    <a:pt x="1252727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62908" r="0" b="-62908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2527280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‘Developmental’ Diplomacy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475488" y="3579600"/>
            <a:ext cx="8015992" cy="623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Seek Asian allies in fight against global communism, but Commonwealth connections equally important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Australia disappointed at India’s non-alignment, but relieved by Indonesia’s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Australian aid spending peak at 0.48% of GDP in 1967-8, currently sitting at 0.18% of GDP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 development as the antidote to communism</a:t>
            </a:r>
          </a:p>
          <a:p>
            <a:pPr algn="l" marL="515779" indent="-257889" lvl="1">
              <a:lnSpc>
                <a:spcPts val="3078"/>
              </a:lnSpc>
              <a:buFont typeface="Arial"/>
              <a:buChar char="•"/>
            </a:pPr>
            <a:r>
              <a:rPr lang="en-US" sz="28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‘Colombo Plan’ conceived by Percy Spender &amp; others at 1950 meeting in Ceylon/Sri Lanka. Initially just for the Commonwealth nations but quickly expanded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07675" y="9809274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Commonwealth Stamp Store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623743" y="1198331"/>
            <a:ext cx="10659494" cy="8128159"/>
            <a:chOff x="0" y="0"/>
            <a:chExt cx="14212659" cy="108375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212697" cy="10837545"/>
            </a:xfrm>
            <a:custGeom>
              <a:avLst/>
              <a:gdLst/>
              <a:ahLst/>
              <a:cxnLst/>
              <a:rect r="r" b="b" t="t" l="l"/>
              <a:pathLst>
                <a:path h="10837545" w="14212697">
                  <a:moveTo>
                    <a:pt x="0" y="0"/>
                  </a:moveTo>
                  <a:lnTo>
                    <a:pt x="14212697" y="0"/>
                  </a:lnTo>
                  <a:lnTo>
                    <a:pt x="14212697" y="10837545"/>
                  </a:lnTo>
                  <a:lnTo>
                    <a:pt x="0" y="108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38100"/>
              <a:ext cx="10083254" cy="21237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48"/>
                </a:lnSpc>
              </a:pPr>
              <a:r>
                <a:rPr lang="en-US" sz="4859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International Students vs White Australia Policy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54727" y="3109474"/>
            <a:ext cx="7491546" cy="6592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Colombo Plan &amp; fee paying students allowed to bypass the policy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Foster gratitude &amp; goodwill amongst a generation of future Asian leaders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not dismantled until 1966 onwards, but significantly liberalised during 1950s. Dictation test abolished 1958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 criticism pick up in 1960s rather than 50s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Some Asian countries maintain their own systems of discrimination, hence less likely to object to Australia’s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32883" y="9421635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Baillieu Library, University of Melbourne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3213" t="0" r="-41263" b="-10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Malaya/Malaysia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6202" y="3579600"/>
            <a:ext cx="8956357" cy="6659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 fight two conflicts to defend: Malayan Emergency (1948-60) &amp; Konfrontasi (1963-66)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Positive relationship with Britain lay platform for Australia’s engagement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Major aid recipient &amp; student source. 300,000 graduates of Australian Universities living in Malaysia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Former Aus Governor General William McKell help draft Malayan Constitution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Defence cooperation program, including enduring Aus military base at Penang: RMAF Butterworth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41068" y="9438361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RAAF Fire Service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582920" y="1940547"/>
            <a:ext cx="9415053" cy="6901920"/>
            <a:chOff x="0" y="0"/>
            <a:chExt cx="12553404" cy="92025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53442" cy="9202547"/>
            </a:xfrm>
            <a:custGeom>
              <a:avLst/>
              <a:gdLst/>
              <a:ahLst/>
              <a:cxnLst/>
              <a:rect r="r" b="b" t="t" l="l"/>
              <a:pathLst>
                <a:path h="9202547" w="12553442">
                  <a:moveTo>
                    <a:pt x="0" y="0"/>
                  </a:moveTo>
                  <a:lnTo>
                    <a:pt x="12553442" y="0"/>
                  </a:lnTo>
                  <a:lnTo>
                    <a:pt x="12553442" y="9202547"/>
                  </a:lnTo>
                  <a:lnTo>
                    <a:pt x="0" y="9202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Japan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469954" y="3309042"/>
            <a:ext cx="8204102" cy="6661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 occupation forces stationed until 1952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‘Soft’ Peace Treaty of San Franciso signed 1951, aim at economic rebuild &amp; western embrace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Petition of 100,000 signatures protest ratification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Australia sponsor Japan’s readmission into community of nations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1957 commerce agreement re-orientate Australia’s trade towards Asia. By early 1970s Japan had replaced Britain as Australia’s no. 1 trading partner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47628" y="8842419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Baillieu Library, University of Melbourne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582920" y="1940547"/>
            <a:ext cx="9488614" cy="7079399"/>
            <a:chOff x="0" y="0"/>
            <a:chExt cx="12651486" cy="9439199"/>
          </a:xfrm>
        </p:grpSpPr>
        <p:sp>
          <p:nvSpPr>
            <p:cNvPr name="Freeform 15" id="15" descr="A person shaking hands with another person  AI-generated content may be incorrect."/>
            <p:cNvSpPr/>
            <p:nvPr/>
          </p:nvSpPr>
          <p:spPr>
            <a:xfrm flipH="false" flipV="false" rot="0">
              <a:off x="0" y="0"/>
              <a:ext cx="12651486" cy="9439148"/>
            </a:xfrm>
            <a:custGeom>
              <a:avLst/>
              <a:gdLst/>
              <a:ahLst/>
              <a:cxnLst/>
              <a:rect r="r" b="b" t="t" l="l"/>
              <a:pathLst>
                <a:path h="9439148" w="12651486">
                  <a:moveTo>
                    <a:pt x="0" y="0"/>
                  </a:moveTo>
                  <a:lnTo>
                    <a:pt x="12651486" y="0"/>
                  </a:lnTo>
                  <a:lnTo>
                    <a:pt x="12651486" y="9439148"/>
                  </a:lnTo>
                  <a:lnTo>
                    <a:pt x="0" y="9439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Indonesia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71053" y="3579600"/>
            <a:ext cx="8220427" cy="6384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Dutch East Indies a wartime ally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United Nations Committee for Good Offices on Indonesia see Aus act as ‘midwife’ to the birth of an independent Indonesia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Expansionism in West New Guinea, Borneo &amp; East Timor cause tensions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Nuanced approached epitomised by Aus training Indonesian military officers simultaneous with fighting a clandestine war against them during Konfrontasi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Accusations of ‘appeasement’ but no.1 priority of ‘relative’ peace achieved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58032" y="9079687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Baillieu Library, University of Melbourne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DAHFk2Wku9I</dc:identifier>
  <dcterms:modified xsi:type="dcterms:W3CDTF">2011-08-01T06:04:30Z</dcterms:modified>
  <cp:revision>1</cp:revision>
  <dc:title>Australia's Engagement with Asia 1941-1972</dc:title>
</cp:coreProperties>
</file>