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yrillic Bodoni" panose="02070603070506020303" pitchFamily="18" charset="77"/>
      <p:regular r:id="rId10"/>
    </p:embeddedFont>
    <p:embeddedFont>
      <p:font typeface="DM Sans" pitchFamily="2" charset="77"/>
      <p:regular r:id="rId11"/>
      <p:bold r:id="rId12"/>
      <p:italic r:id="rId13"/>
      <p:boldItalic r:id="rId14"/>
    </p:embeddedFont>
    <p:embeddedFont>
      <p:font typeface="Times New Roman Bold" panose="02030802070405020303" pitchFamily="18" charset="77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0D107D-E16E-F13A-B079-17D3B2A00B2A}" v="4" dt="2025-09-25T05:52:36.558"/>
    <p1510:client id="{7B089446-B804-77FF-DBF4-E49D29B9FD4B}" v="97" dt="2025-09-25T06:05:09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 autoAdjust="0"/>
    <p:restoredTop sz="94585" autoAdjust="0"/>
  </p:normalViewPr>
  <p:slideViewPr>
    <p:cSldViewPr>
      <p:cViewPr varScale="1">
        <p:scale>
          <a:sx n="73" d="100"/>
          <a:sy n="73" d="100"/>
        </p:scale>
        <p:origin x="70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2F8B0-67C9-5C45-AB20-4AE60B07DE1A}" type="datetimeFigureOut">
              <a:rPr lang="en-AU" smtClean="0"/>
              <a:t>11/2/2026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A2338-100F-B046-985E-988D4ADA0B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524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A2338-100F-B046-985E-988D4ADA0BF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948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8634645"/>
            <a:ext cx="16230600" cy="0"/>
          </a:xfrm>
          <a:prstGeom prst="line">
            <a:avLst/>
          </a:prstGeom>
          <a:ln w="19050" cap="flat">
            <a:solidFill>
              <a:srgbClr val="0F2F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34629" y="2910431"/>
            <a:ext cx="12586842" cy="140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6"/>
              </a:lnSpc>
            </a:pPr>
            <a:r>
              <a:rPr lang="en-US" sz="13000" spc="-131" dirty="0">
                <a:solidFill>
                  <a:srgbClr val="0F2F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COMPETITION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4629" y="662915"/>
            <a:ext cx="12586842" cy="167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09"/>
              </a:lnSpc>
            </a:pPr>
            <a:r>
              <a:rPr lang="en-US" sz="13000" dirty="0">
                <a:solidFill>
                  <a:srgbClr val="0F2F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2026 SPEECH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142518"/>
            <a:ext cx="15118997" cy="37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2799" spc="-55" dirty="0">
                <a:solidFill>
                  <a:srgbClr val="0F2F76"/>
                </a:solidFill>
                <a:latin typeface="DM Sans"/>
                <a:ea typeface="DM Sans"/>
                <a:cs typeface="DM Sans"/>
                <a:sym typeface="DM Sans"/>
              </a:rPr>
              <a:t>CLASSROOM PRESENTATION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966835"/>
            <a:ext cx="5405695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 dirty="0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Robert Menzies Institute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34623" y="8968020"/>
            <a:ext cx="4404350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schools@robertmenziesinstitute.org.au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296494" y="-182880"/>
            <a:ext cx="4357160" cy="6612975"/>
            <a:chOff x="0" y="0"/>
            <a:chExt cx="5765800" cy="875090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765800" cy="8750905"/>
            </a:xfrm>
            <a:custGeom>
              <a:avLst/>
              <a:gdLst/>
              <a:ahLst/>
              <a:cxnLst/>
              <a:rect l="l" t="t" r="r" b="b"/>
              <a:pathLst>
                <a:path w="5765800" h="8750905">
                  <a:moveTo>
                    <a:pt x="5765800" y="0"/>
                  </a:moveTo>
                  <a:lnTo>
                    <a:pt x="5765800" y="8750905"/>
                  </a:lnTo>
                  <a:lnTo>
                    <a:pt x="2881630" y="7762846"/>
                  </a:lnTo>
                  <a:lnTo>
                    <a:pt x="0" y="8750905"/>
                  </a:lnTo>
                  <a:lnTo>
                    <a:pt x="3810" y="6207388"/>
                  </a:lnTo>
                  <a:lnTo>
                    <a:pt x="8890" y="1135737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solidFill>
              <a:srgbClr val="0186C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421472" y="528176"/>
            <a:ext cx="4107205" cy="4768964"/>
          </a:xfrm>
          <a:custGeom>
            <a:avLst/>
            <a:gdLst/>
            <a:ahLst/>
            <a:cxnLst/>
            <a:rect l="l" t="t" r="r" b="b"/>
            <a:pathLst>
              <a:path w="4107205" h="4768964">
                <a:moveTo>
                  <a:pt x="0" y="0"/>
                </a:moveTo>
                <a:lnTo>
                  <a:pt x="4107204" y="0"/>
                </a:lnTo>
                <a:lnTo>
                  <a:pt x="4107204" y="4768964"/>
                </a:lnTo>
                <a:lnTo>
                  <a:pt x="0" y="47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056" r="-80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202384" y="8966835"/>
            <a:ext cx="7631638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www.robertmenziesinstitute.org.au/research-learning/learning/speech-competition/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8634645"/>
            <a:ext cx="16230600" cy="0"/>
          </a:xfrm>
          <a:prstGeom prst="line">
            <a:avLst/>
          </a:prstGeom>
          <a:ln w="19050" cap="flat">
            <a:solidFill>
              <a:srgbClr val="0F2F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8966835"/>
            <a:ext cx="5405695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Robert Menzies Institute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434623" y="8968020"/>
            <a:ext cx="4404350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schools@robertmenziesinstitute.org.au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02384" y="8966835"/>
            <a:ext cx="7631638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www.robertmenziesinstitute.org.au/research-learning/learning/speech-competition/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68482" y="757319"/>
            <a:ext cx="5151036" cy="892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6000" b="1" dirty="0">
                <a:solidFill>
                  <a:srgbClr val="0F2F7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Purpose of Task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4320" y="2810695"/>
            <a:ext cx="15953031" cy="4254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4"/>
              </a:lnSpc>
            </a:pPr>
            <a:r>
              <a:rPr lang="en-US" sz="2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Speeches are an opportunity to develop confidence in researching, public speaking and writing abilities.</a:t>
            </a:r>
          </a:p>
          <a:p>
            <a:pPr algn="l">
              <a:lnSpc>
                <a:spcPts val="3694"/>
              </a:lnSpc>
            </a:pPr>
            <a:endParaRPr lang="en-US" sz="28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3694"/>
              </a:lnSpc>
            </a:pPr>
            <a:r>
              <a:rPr lang="en-US" sz="2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speech task will be of additional value as it concerns Sir Robert Menzies, his beliefs and actions. Menzies is Australia’s longest serving Prime Minister and is thus a significant historical and political figure. </a:t>
            </a:r>
          </a:p>
          <a:p>
            <a:pPr algn="just">
              <a:lnSpc>
                <a:spcPts val="3694"/>
              </a:lnSpc>
            </a:pPr>
            <a:endParaRPr lang="en-US" sz="28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3694"/>
              </a:lnSpc>
            </a:pPr>
            <a:r>
              <a:rPr lang="en-US" sz="2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Preparing and researching for this task will enable a deepened understanding of the history of Australian politics and democracy.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8634645"/>
            <a:ext cx="16230600" cy="0"/>
          </a:xfrm>
          <a:prstGeom prst="line">
            <a:avLst/>
          </a:prstGeom>
          <a:ln w="19050" cap="flat">
            <a:solidFill>
              <a:srgbClr val="0F2F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8966835"/>
            <a:ext cx="5405695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Robert Menzies Institute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434623" y="8968020"/>
            <a:ext cx="4404350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schools@robertmenziesinstitute.org.au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02384" y="8966835"/>
            <a:ext cx="7631638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www.robertmenziesinstitute.org.au/research-learning/learning/speech-competition/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13341" y="755954"/>
            <a:ext cx="3661317" cy="896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6000" b="1" dirty="0">
                <a:solidFill>
                  <a:srgbClr val="0F2F7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2026 Topic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2101672"/>
            <a:ext cx="18288000" cy="6032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spc="-51" dirty="0">
                <a:solidFill>
                  <a:srgbClr val="000000"/>
                </a:solidFill>
                <a:latin typeface="DM Sans" pitchFamily="2" charset="77"/>
                <a:ea typeface="DM Sans"/>
                <a:cs typeface="DM Sans"/>
                <a:sym typeface="DM Sans"/>
              </a:rPr>
              <a:t>The speech competition relates to the following quote by Robert Menzies: </a:t>
            </a:r>
          </a:p>
          <a:p>
            <a:pPr algn="ctr">
              <a:spcBef>
                <a:spcPct val="0"/>
              </a:spcBef>
            </a:pPr>
            <a:endParaRPr lang="en-US" sz="2800" spc="-51" dirty="0">
              <a:solidFill>
                <a:srgbClr val="000000"/>
              </a:solidFill>
              <a:latin typeface="DM Sans" pitchFamily="2" charset="77"/>
              <a:ea typeface="DM Sans"/>
              <a:cs typeface="DM Sans"/>
              <a:sym typeface="DM Sans"/>
            </a:endParaRPr>
          </a:p>
          <a:p>
            <a:pPr algn="ctr">
              <a:spcBef>
                <a:spcPct val="0"/>
              </a:spcBef>
            </a:pPr>
            <a:endParaRPr lang="en-US" sz="2800" spc="-51" dirty="0">
              <a:solidFill>
                <a:srgbClr val="000000"/>
              </a:solidFill>
              <a:latin typeface="DM Sans" pitchFamily="2" charset="77"/>
              <a:ea typeface="DM Sans"/>
              <a:cs typeface="DM Sans"/>
              <a:sym typeface="DM Sans"/>
            </a:endParaRPr>
          </a:p>
          <a:p>
            <a:pPr algn="ctr"/>
            <a:r>
              <a:rPr lang="en-AU" sz="2800" i="1" dirty="0">
                <a:latin typeface="DM Sans" pitchFamily="2" charset="77"/>
              </a:rPr>
              <a:t>“It is a great thing for us to have such allies as these Americans”</a:t>
            </a:r>
          </a:p>
          <a:p>
            <a:pPr algn="ctr">
              <a:spcBef>
                <a:spcPct val="0"/>
              </a:spcBef>
            </a:pPr>
            <a:endParaRPr lang="en-US" sz="2800" spc="-51" dirty="0">
              <a:solidFill>
                <a:srgbClr val="000000"/>
              </a:solidFill>
              <a:latin typeface="DM Sans" pitchFamily="2" charset="77"/>
              <a:ea typeface="DM Sans"/>
              <a:cs typeface="DM Sans"/>
              <a:sym typeface="DM Sans"/>
            </a:endParaRPr>
          </a:p>
          <a:p>
            <a:pPr algn="ctr">
              <a:spcBef>
                <a:spcPct val="0"/>
              </a:spcBef>
            </a:pPr>
            <a:endParaRPr lang="en-US" sz="2800" spc="-51" dirty="0">
              <a:solidFill>
                <a:srgbClr val="000000"/>
              </a:solidFill>
              <a:latin typeface="DM Sans" pitchFamily="2" charset="77"/>
              <a:ea typeface="DM Sans"/>
              <a:cs typeface="DM Sans"/>
              <a:sym typeface="DM Sans"/>
            </a:endParaRPr>
          </a:p>
          <a:p>
            <a:pPr algn="ctr">
              <a:spcBef>
                <a:spcPct val="0"/>
              </a:spcBef>
            </a:pPr>
            <a:r>
              <a:rPr lang="en-US" sz="2800" spc="-51" dirty="0">
                <a:solidFill>
                  <a:srgbClr val="000000"/>
                </a:solidFill>
                <a:latin typeface="DM Sans" pitchFamily="2" charset="77"/>
                <a:ea typeface="DM Sans"/>
                <a:cs typeface="DM Sans"/>
                <a:sym typeface="DM Sans"/>
              </a:rPr>
              <a:t>Hence, students must create a speech addressing the following: </a:t>
            </a:r>
          </a:p>
          <a:p>
            <a:pPr algn="ctr">
              <a:spcBef>
                <a:spcPct val="0"/>
              </a:spcBef>
            </a:pPr>
            <a:endParaRPr lang="en-US" sz="2800" spc="-51" dirty="0">
              <a:solidFill>
                <a:srgbClr val="000000"/>
              </a:solidFill>
              <a:latin typeface="DM Sans" pitchFamily="2" charset="77"/>
              <a:ea typeface="DM Sans"/>
              <a:cs typeface="DM Sans"/>
              <a:sym typeface="DM Sans"/>
            </a:endParaRPr>
          </a:p>
          <a:p>
            <a:pPr algn="ctr">
              <a:spcBef>
                <a:spcPct val="0"/>
              </a:spcBef>
            </a:pPr>
            <a:endParaRPr lang="en-US" sz="2800" spc="-51" dirty="0">
              <a:solidFill>
                <a:srgbClr val="000000"/>
              </a:solidFill>
              <a:latin typeface="DM Sans" pitchFamily="2" charset="77"/>
              <a:ea typeface="DM Sans"/>
              <a:cs typeface="DM Sans"/>
              <a:sym typeface="DM Sans"/>
            </a:endParaRPr>
          </a:p>
          <a:p>
            <a:pPr algn="ctr">
              <a:spcBef>
                <a:spcPct val="0"/>
              </a:spcBef>
            </a:pPr>
            <a:r>
              <a:rPr lang="en-US" sz="2800" b="1" spc="-53" dirty="0">
                <a:solidFill>
                  <a:srgbClr val="000000"/>
                </a:solidFill>
                <a:latin typeface="DM Sans" pitchFamily="2" charset="77"/>
                <a:ea typeface="DM Sans Bold"/>
                <a:cs typeface="DM Sans Bold"/>
                <a:sym typeface="DM Sans Bold"/>
              </a:rPr>
              <a:t>After 75 years, is the Australia-US alliance still in our national interest?</a:t>
            </a:r>
          </a:p>
          <a:p>
            <a:pPr algn="ctr">
              <a:spcBef>
                <a:spcPct val="0"/>
              </a:spcBef>
            </a:pPr>
            <a:endParaRPr lang="en-US" sz="2800" b="1" spc="-53" dirty="0">
              <a:solidFill>
                <a:srgbClr val="000000"/>
              </a:solidFill>
              <a:latin typeface="DM Sans" pitchFamily="2" charset="77"/>
              <a:ea typeface="DM Sans Bold"/>
              <a:cs typeface="DM Sans Bold"/>
              <a:sym typeface="DM Sans Bold"/>
            </a:endParaRPr>
          </a:p>
          <a:p>
            <a:pPr algn="ctr">
              <a:spcBef>
                <a:spcPct val="0"/>
              </a:spcBef>
            </a:pPr>
            <a:endParaRPr lang="en-US" sz="2800" b="1" spc="-53" dirty="0">
              <a:solidFill>
                <a:srgbClr val="000000"/>
              </a:solidFill>
              <a:latin typeface="DM Sans" pitchFamily="2" charset="77"/>
              <a:ea typeface="DM Sans Bold"/>
              <a:cs typeface="DM Sans Bold"/>
              <a:sym typeface="DM Sans Bold"/>
            </a:endParaRPr>
          </a:p>
          <a:p>
            <a:pPr algn="ctr">
              <a:spcBef>
                <a:spcPct val="0"/>
              </a:spcBef>
            </a:pPr>
            <a:r>
              <a:rPr lang="en-US" sz="2800" spc="-53" dirty="0">
                <a:solidFill>
                  <a:srgbClr val="000000"/>
                </a:solidFill>
                <a:latin typeface="DM Sans" pitchFamily="2" charset="77"/>
                <a:ea typeface="DM Sans"/>
                <a:cs typeface="DM Sans"/>
                <a:sym typeface="DM Sans"/>
              </a:rPr>
              <a:t>You must refer to Robert Menzies’s role in the alliance as well as</a:t>
            </a:r>
          </a:p>
          <a:p>
            <a:pPr algn="ctr">
              <a:spcBef>
                <a:spcPct val="0"/>
              </a:spcBef>
            </a:pPr>
            <a:r>
              <a:rPr lang="en-US" sz="2800" spc="-53" dirty="0">
                <a:solidFill>
                  <a:srgbClr val="000000"/>
                </a:solidFill>
                <a:latin typeface="DM Sans" pitchFamily="2" charset="77"/>
                <a:ea typeface="DM Sans"/>
                <a:cs typeface="DM Sans"/>
                <a:sym typeface="DM Sans"/>
              </a:rPr>
              <a:t>the broader historical context in which it was formed.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8634645"/>
            <a:ext cx="16230600" cy="0"/>
          </a:xfrm>
          <a:prstGeom prst="line">
            <a:avLst/>
          </a:prstGeom>
          <a:ln w="19050" cap="flat">
            <a:solidFill>
              <a:srgbClr val="0F2F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00179" y="977954"/>
            <a:ext cx="4891021" cy="3403546"/>
          </a:xfrm>
          <a:custGeom>
            <a:avLst/>
            <a:gdLst/>
            <a:ahLst/>
            <a:cxnLst/>
            <a:rect l="l" t="t" r="r" b="b"/>
            <a:pathLst>
              <a:path w="4891021" h="3403546">
                <a:moveTo>
                  <a:pt x="0" y="0"/>
                </a:moveTo>
                <a:lnTo>
                  <a:pt x="4891021" y="0"/>
                </a:lnTo>
                <a:lnTo>
                  <a:pt x="4891021" y="3403546"/>
                </a:lnTo>
                <a:lnTo>
                  <a:pt x="0" y="34035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8966835"/>
            <a:ext cx="5405695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Robert Menzies Institute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34623" y="8968020"/>
            <a:ext cx="4404350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schools@robertmenziesinstitute.org.au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02384" y="8966835"/>
            <a:ext cx="7631638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www.robertmenziesinstitute.org.au/research-learning/learning/speech-competition/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97450" y="762000"/>
            <a:ext cx="5893098" cy="1026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000" b="1" dirty="0">
                <a:solidFill>
                  <a:srgbClr val="0F2F7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Timings + Prizes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8660" y="2264793"/>
            <a:ext cx="16070679" cy="560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spc="-57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Year 7/8: 3-5 minutes [$500]</a:t>
            </a:r>
          </a:p>
          <a:p>
            <a:pPr algn="ctr">
              <a:spcBef>
                <a:spcPct val="0"/>
              </a:spcBef>
            </a:pPr>
            <a:endParaRPr lang="en-US" sz="2800" spc="-57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spcBef>
                <a:spcPct val="0"/>
              </a:spcBef>
            </a:pPr>
            <a:r>
              <a:rPr lang="en-US" sz="2800" spc="-57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Year 9/10: 4-6 minutes [$1000]</a:t>
            </a:r>
          </a:p>
          <a:p>
            <a:pPr algn="ctr">
              <a:spcBef>
                <a:spcPct val="0"/>
              </a:spcBef>
            </a:pPr>
            <a:endParaRPr lang="en-US" sz="2800" spc="-57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spcBef>
                <a:spcPct val="0"/>
              </a:spcBef>
            </a:pPr>
            <a:r>
              <a:rPr lang="en-US" sz="2800" spc="-57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Year 11/12: 5-7 minutes [$1500]</a:t>
            </a:r>
          </a:p>
          <a:p>
            <a:pPr algn="ctr">
              <a:spcBef>
                <a:spcPct val="0"/>
              </a:spcBef>
            </a:pPr>
            <a:endParaRPr lang="en-US" sz="2800" spc="-57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spcBef>
                <a:spcPct val="0"/>
              </a:spcBef>
            </a:pPr>
            <a:r>
              <a:rPr lang="en-US" sz="2800" spc="-57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Each category winner will also receive an invitation to deliver their speech at the</a:t>
            </a:r>
          </a:p>
          <a:p>
            <a:pPr algn="ctr">
              <a:spcBef>
                <a:spcPct val="0"/>
              </a:spcBef>
            </a:pPr>
            <a:r>
              <a:rPr lang="en-US" sz="2800" spc="-57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Robert Menzies Institute Annual </a:t>
            </a:r>
            <a:r>
              <a:rPr lang="en-US" sz="2800" spc="-57" dirty="0">
                <a:solidFill>
                  <a:srgbClr val="000000"/>
                </a:solidFill>
                <a:latin typeface="DM Sans" pitchFamily="2" charset="77"/>
                <a:ea typeface="DM Sans"/>
                <a:cs typeface="DM Sans"/>
                <a:sym typeface="DM Sans"/>
              </a:rPr>
              <a:t>Conference in November 2026.</a:t>
            </a:r>
          </a:p>
          <a:p>
            <a:pPr algn="ctr">
              <a:spcBef>
                <a:spcPct val="0"/>
              </a:spcBef>
            </a:pPr>
            <a:endParaRPr lang="en-US" sz="2800" spc="-57" dirty="0">
              <a:solidFill>
                <a:srgbClr val="000000"/>
              </a:solidFill>
              <a:latin typeface="DM Sans" pitchFamily="2" charset="77"/>
              <a:ea typeface="DM Sans"/>
              <a:cs typeface="DM Sans"/>
              <a:sym typeface="DM Sans"/>
            </a:endParaRPr>
          </a:p>
          <a:p>
            <a:pPr algn="ctr">
              <a:spcBef>
                <a:spcPct val="0"/>
              </a:spcBef>
            </a:pPr>
            <a:r>
              <a:rPr lang="en-AU" sz="2800" dirty="0">
                <a:latin typeface="DM Sans" pitchFamily="2" charset="77"/>
              </a:rPr>
              <a:t>The Year 11/12 category winner (and one parent/guardian) will receive a complimentary trip to the United States Studies Centre to present at their Sydney International Strategy Forum 2026.</a:t>
            </a:r>
            <a:endParaRPr lang="en-US" sz="2800" spc="-57" dirty="0">
              <a:solidFill>
                <a:srgbClr val="000000"/>
              </a:solidFill>
              <a:latin typeface="DM Sans" pitchFamily="2" charset="77"/>
              <a:ea typeface="DM Sans"/>
              <a:cs typeface="DM Sans"/>
              <a:sym typeface="DM Sans"/>
            </a:endParaRPr>
          </a:p>
          <a:p>
            <a:pPr algn="ctr">
              <a:spcBef>
                <a:spcPct val="0"/>
              </a:spcBef>
            </a:pPr>
            <a:endParaRPr lang="en-US" sz="2800" spc="-57" dirty="0">
              <a:solidFill>
                <a:srgbClr val="000000"/>
              </a:solidFill>
              <a:latin typeface="DM Sans" pitchFamily="2" charset="77"/>
              <a:ea typeface="DM Sans"/>
              <a:cs typeface="DM Sans"/>
            </a:endParaRPr>
          </a:p>
          <a:p>
            <a:pPr algn="ctr">
              <a:spcBef>
                <a:spcPct val="0"/>
              </a:spcBef>
            </a:pPr>
            <a:r>
              <a:rPr lang="en-US" sz="2800" spc="-57" dirty="0">
                <a:solidFill>
                  <a:srgbClr val="000000"/>
                </a:solidFill>
                <a:latin typeface="DM Sans" pitchFamily="2" charset="77"/>
                <a:ea typeface="DM Sans"/>
                <a:cs typeface="DM Sans"/>
              </a:rPr>
              <a:t>All participants will receive a certificate </a:t>
            </a:r>
            <a:r>
              <a:rPr lang="en-US" sz="2800" spc="-57" dirty="0">
                <a:solidFill>
                  <a:srgbClr val="000000"/>
                </a:solidFill>
                <a:latin typeface="DM Sans"/>
                <a:ea typeface="DM Sans"/>
                <a:cs typeface="DM Sans"/>
              </a:rPr>
              <a:t>of participation.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8634645"/>
            <a:ext cx="16230600" cy="0"/>
          </a:xfrm>
          <a:prstGeom prst="line">
            <a:avLst/>
          </a:prstGeom>
          <a:ln w="19050" cap="flat">
            <a:solidFill>
              <a:srgbClr val="0F2F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520281" y="2277687"/>
            <a:ext cx="4767719" cy="6356958"/>
          </a:xfrm>
          <a:custGeom>
            <a:avLst/>
            <a:gdLst/>
            <a:ahLst/>
            <a:cxnLst/>
            <a:rect l="l" t="t" r="r" b="b"/>
            <a:pathLst>
              <a:path w="4767719" h="6356958">
                <a:moveTo>
                  <a:pt x="0" y="0"/>
                </a:moveTo>
                <a:lnTo>
                  <a:pt x="4767719" y="0"/>
                </a:lnTo>
                <a:lnTo>
                  <a:pt x="4767719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8966835"/>
            <a:ext cx="5405695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Robert Menzies Institute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34623" y="8968020"/>
            <a:ext cx="4404350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schools@robertmenziesinstitute.org.au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02384" y="8966835"/>
            <a:ext cx="7631638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www.robertmenziesinstitute.org.au/research-learning/learning/speech-competition/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17528" y="760250"/>
            <a:ext cx="6852944" cy="892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6000" b="1" dirty="0">
                <a:solidFill>
                  <a:srgbClr val="0F2F7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Judging + Grading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132767"/>
            <a:ext cx="11844137" cy="5601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b="1" spc="-54" dirty="0">
                <a:solidFill>
                  <a:srgbClr val="000000"/>
                </a:solidFill>
                <a:latin typeface="DM Sans" pitchFamily="2" charset="77"/>
                <a:ea typeface="DM Sans Bold"/>
                <a:cs typeface="DM Sans Bold"/>
                <a:sym typeface="DM Sans Bold"/>
              </a:rPr>
              <a:t>Speeches will be assessed on:</a:t>
            </a:r>
          </a:p>
          <a:p>
            <a:pPr algn="l">
              <a:spcBef>
                <a:spcPct val="0"/>
              </a:spcBef>
            </a:pPr>
            <a:endParaRPr lang="en-US" sz="2800" b="1" spc="-54" dirty="0">
              <a:solidFill>
                <a:srgbClr val="000000"/>
              </a:solidFill>
              <a:latin typeface="DM Sans" pitchFamily="2" charset="77"/>
              <a:ea typeface="DM Sans Bold"/>
              <a:cs typeface="DM Sans Bold"/>
              <a:sym typeface="DM Sans Bold"/>
            </a:endParaRPr>
          </a:p>
          <a:p>
            <a:pPr marL="582930" lvl="1" indent="-291465" algn="l">
              <a:buFont typeface="Arial"/>
              <a:buChar char="•"/>
            </a:pPr>
            <a:r>
              <a:rPr lang="en-US" sz="2800" spc="-54" dirty="0">
                <a:solidFill>
                  <a:srgbClr val="000000"/>
                </a:solidFill>
                <a:latin typeface="DM Sans" pitchFamily="2" charset="77"/>
                <a:ea typeface="DM Sans"/>
                <a:cs typeface="DM Sans"/>
                <a:sym typeface="DM Sans"/>
              </a:rPr>
              <a:t>Preparation</a:t>
            </a:r>
          </a:p>
          <a:p>
            <a:pPr marL="582930" lvl="1" indent="-291465" algn="l">
              <a:buFont typeface="Arial"/>
              <a:buChar char="•"/>
            </a:pPr>
            <a:r>
              <a:rPr lang="en-US" sz="2800" spc="-54" dirty="0">
                <a:solidFill>
                  <a:srgbClr val="000000"/>
                </a:solidFill>
                <a:latin typeface="DM Sans" pitchFamily="2" charset="77"/>
                <a:ea typeface="DM Sans"/>
                <a:cs typeface="DM Sans"/>
                <a:sym typeface="DM Sans"/>
              </a:rPr>
              <a:t>Subject matter</a:t>
            </a:r>
          </a:p>
          <a:p>
            <a:pPr marL="582930" lvl="1" indent="-291465" algn="l">
              <a:buFont typeface="Arial"/>
              <a:buChar char="•"/>
            </a:pPr>
            <a:r>
              <a:rPr lang="en-US" sz="2800" spc="-54" dirty="0">
                <a:solidFill>
                  <a:srgbClr val="000000"/>
                </a:solidFill>
                <a:latin typeface="DM Sans" pitchFamily="2" charset="77"/>
                <a:ea typeface="DM Sans"/>
                <a:cs typeface="DM Sans"/>
                <a:sym typeface="DM Sans"/>
              </a:rPr>
              <a:t>Structure</a:t>
            </a:r>
          </a:p>
          <a:p>
            <a:pPr marL="582930" lvl="1" indent="-291465" algn="l">
              <a:buFont typeface="Arial"/>
              <a:buChar char="•"/>
            </a:pPr>
            <a:r>
              <a:rPr lang="en-US" sz="2800" spc="-54" dirty="0">
                <a:solidFill>
                  <a:srgbClr val="000000"/>
                </a:solidFill>
                <a:latin typeface="DM Sans" pitchFamily="2" charset="77"/>
                <a:ea typeface="DM Sans"/>
                <a:cs typeface="DM Sans"/>
                <a:sym typeface="DM Sans"/>
              </a:rPr>
              <a:t>Delivery</a:t>
            </a:r>
          </a:p>
          <a:p>
            <a:pPr algn="l"/>
            <a:endParaRPr lang="en-US" sz="2800" spc="-54" dirty="0">
              <a:solidFill>
                <a:srgbClr val="000000"/>
              </a:solidFill>
              <a:latin typeface="DM Sans" pitchFamily="2" charset="77"/>
              <a:ea typeface="DM Sans"/>
              <a:cs typeface="DM Sans"/>
              <a:sym typeface="DM Sans"/>
            </a:endParaRPr>
          </a:p>
          <a:p>
            <a:pPr marL="582930" lvl="1" indent="-291465" algn="l">
              <a:buFont typeface="Arial"/>
              <a:buChar char="•"/>
            </a:pPr>
            <a:r>
              <a:rPr lang="en-US" sz="2800" spc="-54" dirty="0">
                <a:solidFill>
                  <a:srgbClr val="000000"/>
                </a:solidFill>
                <a:latin typeface="DM Sans" pitchFamily="2" charset="77"/>
                <a:ea typeface="DM Sans"/>
                <a:cs typeface="DM Sans"/>
                <a:sym typeface="DM Sans"/>
              </a:rPr>
              <a:t>Students must provide a transcript of their speech including supporting notes to show their research and a list of references.</a:t>
            </a:r>
          </a:p>
          <a:p>
            <a:pPr marL="582930" lvl="1" indent="-291465" algn="l">
              <a:buFont typeface="Arial"/>
              <a:buChar char="•"/>
            </a:pPr>
            <a:r>
              <a:rPr lang="en-US" sz="2800" spc="-54" dirty="0">
                <a:solidFill>
                  <a:srgbClr val="000000"/>
                </a:solidFill>
                <a:latin typeface="DM Sans" pitchFamily="2" charset="77"/>
                <a:ea typeface="DM Sans"/>
                <a:cs typeface="DM Sans"/>
                <a:sym typeface="DM Sans"/>
              </a:rPr>
              <a:t>The speech must engage directly with the theme and demonstrate strong argumentation with a clear introduction, body, and conclusion.</a:t>
            </a:r>
          </a:p>
          <a:p>
            <a:pPr marL="582930" lvl="1" indent="-291465" algn="l">
              <a:buFont typeface="Arial"/>
              <a:buChar char="•"/>
            </a:pPr>
            <a:r>
              <a:rPr lang="en-US" sz="2800" spc="-54" dirty="0">
                <a:solidFill>
                  <a:srgbClr val="000000"/>
                </a:solidFill>
                <a:latin typeface="DM Sans" pitchFamily="2" charset="77"/>
                <a:ea typeface="DM Sans"/>
                <a:cs typeface="DM Sans"/>
                <a:sym typeface="DM Sans"/>
              </a:rPr>
              <a:t>Students will be judged on their use of confident and appropriate language that is clear and audible to the listener.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8634645"/>
            <a:ext cx="16230600" cy="0"/>
          </a:xfrm>
          <a:prstGeom prst="line">
            <a:avLst/>
          </a:prstGeom>
          <a:ln w="19050" cap="flat">
            <a:solidFill>
              <a:srgbClr val="0F2F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8288000" cy="7992208"/>
            <a:chOff x="0" y="0"/>
            <a:chExt cx="24384000" cy="1065627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17203" b="17203"/>
            <a:stretch>
              <a:fillRect/>
            </a:stretch>
          </p:blipFill>
          <p:spPr>
            <a:xfrm>
              <a:off x="0" y="0"/>
              <a:ext cx="24384000" cy="10656277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0"/>
            <a:ext cx="10895739" cy="4668533"/>
            <a:chOff x="0" y="0"/>
            <a:chExt cx="2869660" cy="12295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69660" cy="1229572"/>
            </a:xfrm>
            <a:custGeom>
              <a:avLst/>
              <a:gdLst/>
              <a:ahLst/>
              <a:cxnLst/>
              <a:rect l="l" t="t" r="r" b="b"/>
              <a:pathLst>
                <a:path w="2869660" h="1229572">
                  <a:moveTo>
                    <a:pt x="0" y="0"/>
                  </a:moveTo>
                  <a:lnTo>
                    <a:pt x="2869660" y="0"/>
                  </a:lnTo>
                  <a:lnTo>
                    <a:pt x="2869660" y="1229572"/>
                  </a:lnTo>
                  <a:lnTo>
                    <a:pt x="0" y="1229572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2869660" cy="1200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02491" y="550913"/>
            <a:ext cx="8016783" cy="6612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95"/>
              </a:lnSpc>
            </a:pPr>
            <a:r>
              <a:rPr lang="en-US" sz="6000" b="1" spc="-62" dirty="0">
                <a:solidFill>
                  <a:srgbClr val="0F2F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Resources + Submission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1417" y="1778866"/>
            <a:ext cx="6853604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9139238" y="4987607"/>
            <a:ext cx="952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028700" y="1516748"/>
            <a:ext cx="8964366" cy="2478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0"/>
              </a:lnSpc>
            </a:pPr>
            <a:r>
              <a:rPr lang="en-US" sz="2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Resources to assist with developing and submitting an exceptional speech can be found on:  </a:t>
            </a:r>
          </a:p>
          <a:p>
            <a:pPr algn="ctr">
              <a:lnSpc>
                <a:spcPts val="3880"/>
              </a:lnSpc>
            </a:pPr>
            <a:endParaRPr lang="en-US" sz="28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3880"/>
              </a:lnSpc>
            </a:pPr>
            <a:r>
              <a:rPr lang="en-US" sz="2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https://</a:t>
            </a:r>
            <a:r>
              <a:rPr lang="en-US" sz="28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www.robertmenziesinstitute.org.au</a:t>
            </a:r>
            <a:r>
              <a:rPr lang="en-US" sz="2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/research-learning/learning/speech-competition/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8966835"/>
            <a:ext cx="5405695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Robert Menzies Institute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34623" y="8968020"/>
            <a:ext cx="4404350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schools@robertmenziesinstitute.org.au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02384" y="8966835"/>
            <a:ext cx="7631638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www.robertmenziesinstitute.org.au/research-learning/learning/speech-competition/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9663" y="4018018"/>
            <a:ext cx="12586842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000" spc="-39" dirty="0">
                <a:solidFill>
                  <a:srgbClr val="282826"/>
                </a:solidFill>
                <a:latin typeface="DM Sans"/>
                <a:ea typeface="DM Sans"/>
                <a:cs typeface="DM Sans"/>
                <a:sym typeface="DM Sans"/>
              </a:rPr>
              <a:t>Thank you for engaging with this exciting task &amp; good luck with your speech!</a:t>
            </a:r>
          </a:p>
          <a:p>
            <a:pPr algn="l"/>
            <a:endParaRPr lang="en-US" sz="4000" spc="-39" dirty="0">
              <a:solidFill>
                <a:srgbClr val="28282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/>
            <a:r>
              <a:rPr lang="en-US" sz="4000" spc="-39" dirty="0">
                <a:solidFill>
                  <a:srgbClr val="282826"/>
                </a:solidFill>
                <a:latin typeface="DM Sans"/>
                <a:ea typeface="DM Sans"/>
                <a:cs typeface="DM Sans"/>
                <a:sym typeface="DM Sans"/>
              </a:rPr>
              <a:t>Entries are due on Sunday, 12th of July 2026.</a:t>
            </a:r>
            <a:endParaRPr lang="en-US" sz="4000" spc="-39" dirty="0">
              <a:solidFill>
                <a:srgbClr val="282826"/>
              </a:solidFill>
              <a:latin typeface="DM Sans"/>
              <a:ea typeface="DM Sans"/>
              <a:cs typeface="DM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89663" y="1787669"/>
            <a:ext cx="12586842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10"/>
              </a:lnSpc>
            </a:pPr>
            <a:r>
              <a:rPr lang="en-US" sz="9600" dirty="0">
                <a:solidFill>
                  <a:srgbClr val="0F2F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GOOD LUCK!</a:t>
            </a:r>
          </a:p>
        </p:txBody>
      </p:sp>
      <p:sp>
        <p:nvSpPr>
          <p:cNvPr id="4" name="AutoShape 4"/>
          <p:cNvSpPr/>
          <p:nvPr/>
        </p:nvSpPr>
        <p:spPr>
          <a:xfrm>
            <a:off x="1028700" y="8634645"/>
            <a:ext cx="16230600" cy="0"/>
          </a:xfrm>
          <a:prstGeom prst="line">
            <a:avLst/>
          </a:prstGeom>
          <a:ln w="19050" cap="flat">
            <a:solidFill>
              <a:srgbClr val="0F2F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02384" y="8966835"/>
            <a:ext cx="7631638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www.robertmenziesinstitute.org.au/research-learning/learning/speech-competition/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34623" y="8968020"/>
            <a:ext cx="4404350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schools@robertmenziesinstitute.org.au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966835"/>
            <a:ext cx="5405695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Robert Menzies Institute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3296494" y="-182880"/>
            <a:ext cx="4357160" cy="6612975"/>
            <a:chOff x="0" y="0"/>
            <a:chExt cx="5765800" cy="87509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765800" cy="8750905"/>
            </a:xfrm>
            <a:custGeom>
              <a:avLst/>
              <a:gdLst/>
              <a:ahLst/>
              <a:cxnLst/>
              <a:rect l="l" t="t" r="r" b="b"/>
              <a:pathLst>
                <a:path w="5765800" h="8750905">
                  <a:moveTo>
                    <a:pt x="5765800" y="0"/>
                  </a:moveTo>
                  <a:lnTo>
                    <a:pt x="5765800" y="8750905"/>
                  </a:lnTo>
                  <a:lnTo>
                    <a:pt x="2881630" y="7762846"/>
                  </a:lnTo>
                  <a:lnTo>
                    <a:pt x="0" y="8750905"/>
                  </a:lnTo>
                  <a:lnTo>
                    <a:pt x="3810" y="6207388"/>
                  </a:lnTo>
                  <a:lnTo>
                    <a:pt x="8890" y="1135737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solidFill>
              <a:srgbClr val="0186C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3421472" y="528176"/>
            <a:ext cx="4107205" cy="4768964"/>
          </a:xfrm>
          <a:custGeom>
            <a:avLst/>
            <a:gdLst/>
            <a:ahLst/>
            <a:cxnLst/>
            <a:rect l="l" t="t" r="r" b="b"/>
            <a:pathLst>
              <a:path w="4107205" h="4768964">
                <a:moveTo>
                  <a:pt x="0" y="0"/>
                </a:moveTo>
                <a:lnTo>
                  <a:pt x="4107204" y="0"/>
                </a:lnTo>
                <a:lnTo>
                  <a:pt x="4107204" y="4768964"/>
                </a:lnTo>
                <a:lnTo>
                  <a:pt x="0" y="47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056" r="-8056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561</Words>
  <Application>Microsoft Macintosh PowerPoint</Application>
  <PresentationFormat>Custom</PresentationFormat>
  <Paragraphs>78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DM Sans</vt:lpstr>
      <vt:lpstr>Arial</vt:lpstr>
      <vt:lpstr>Cyrillic Bodoni</vt:lpstr>
      <vt:lpstr>Aptos</vt:lpstr>
      <vt:lpstr>Calibri</vt:lpstr>
      <vt:lpstr>Times New Roman</vt:lpstr>
      <vt:lpstr>Times New Roman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Competition Presentation- Classroom Activity </dc:title>
  <cp:lastModifiedBy>Benjamin Cromer</cp:lastModifiedBy>
  <cp:revision>22</cp:revision>
  <dcterms:created xsi:type="dcterms:W3CDTF">2006-08-16T00:00:00Z</dcterms:created>
  <dcterms:modified xsi:type="dcterms:W3CDTF">2026-02-11T00:38:38Z</dcterms:modified>
  <dc:identifier>DAGY8nRBXQw</dc:identifier>
</cp:coreProperties>
</file>