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Times New Roman" charset="1" panose="02030502070405020303"/>
      <p:regular r:id="rId13"/>
    </p:embeddedFont>
    <p:embeddedFont>
      <p:font typeface="DM Sans" charset="1" panose="00000000000000000000"/>
      <p:regular r:id="rId14"/>
    </p:embeddedFont>
    <p:embeddedFont>
      <p:font typeface="Cyrillic Bodoni" charset="1" panose="02070603070506020303"/>
      <p:regular r:id="rId15"/>
    </p:embeddedFont>
    <p:embeddedFont>
      <p:font typeface="Times New Roman Bold" charset="1" panose="02030802070405020303"/>
      <p:regular r:id="rId16"/>
    </p:embeddedFont>
    <p:embeddedFont>
      <p:font typeface="DM Sans Bold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cap="flat" w="19050">
            <a:solidFill>
              <a:srgbClr val="0F2F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834629" y="2910431"/>
            <a:ext cx="12586842" cy="1753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06"/>
              </a:lnSpc>
            </a:pPr>
            <a:r>
              <a:rPr lang="en-US" sz="13133" spc="-131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34629" y="662915"/>
            <a:ext cx="12586842" cy="199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109"/>
              </a:lnSpc>
            </a:pPr>
            <a:r>
              <a:rPr lang="en-US" sz="13109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 SPEECH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142518"/>
            <a:ext cx="15118997" cy="366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 spc="-55">
                <a:solidFill>
                  <a:srgbClr val="0F2F76"/>
                </a:solidFill>
                <a:latin typeface="DM Sans"/>
                <a:ea typeface="DM Sans"/>
                <a:cs typeface="DM Sans"/>
                <a:sym typeface="DM Sans"/>
              </a:rPr>
              <a:t>CLASSROOM ACTIVITY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66835"/>
            <a:ext cx="5405695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34623" y="8968020"/>
            <a:ext cx="4404350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3296494" y="-182880"/>
            <a:ext cx="4357160" cy="6612975"/>
            <a:chOff x="0" y="0"/>
            <a:chExt cx="5765800" cy="875090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65800" cy="8750905"/>
            </a:xfrm>
            <a:custGeom>
              <a:avLst/>
              <a:gdLst/>
              <a:ahLst/>
              <a:cxnLst/>
              <a:rect r="r" b="b" t="t" l="l"/>
              <a:pathLst>
                <a:path h="8750905" w="5765800">
                  <a:moveTo>
                    <a:pt x="5765800" y="0"/>
                  </a:moveTo>
                  <a:lnTo>
                    <a:pt x="5765800" y="8750905"/>
                  </a:lnTo>
                  <a:lnTo>
                    <a:pt x="2881630" y="7762846"/>
                  </a:lnTo>
                  <a:lnTo>
                    <a:pt x="0" y="8750905"/>
                  </a:lnTo>
                  <a:lnTo>
                    <a:pt x="3810" y="6207388"/>
                  </a:lnTo>
                  <a:lnTo>
                    <a:pt x="8890" y="1135737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0186CD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3421472" y="528176"/>
            <a:ext cx="4107205" cy="4768964"/>
          </a:xfrm>
          <a:custGeom>
            <a:avLst/>
            <a:gdLst/>
            <a:ahLst/>
            <a:cxnLst/>
            <a:rect r="r" b="b" t="t" l="l"/>
            <a:pathLst>
              <a:path h="4768964" w="4107205">
                <a:moveTo>
                  <a:pt x="0" y="0"/>
                </a:moveTo>
                <a:lnTo>
                  <a:pt x="4107204" y="0"/>
                </a:lnTo>
                <a:lnTo>
                  <a:pt x="4107204" y="4768964"/>
                </a:lnTo>
                <a:lnTo>
                  <a:pt x="0" y="4768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56" t="0" r="-8056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02384" y="8966835"/>
            <a:ext cx="7631638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cap="flat" w="19050">
            <a:solidFill>
              <a:srgbClr val="0F2F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8966835"/>
            <a:ext cx="5405695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434623" y="8968020"/>
            <a:ext cx="4404350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02384" y="8966835"/>
            <a:ext cx="7631638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38437" y="809625"/>
            <a:ext cx="4584799" cy="101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true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Purpose of Task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62458" y="3094108"/>
            <a:ext cx="15953031" cy="4171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4"/>
              </a:lnSpc>
            </a:pPr>
            <a:r>
              <a:rPr lang="en-US" sz="263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Speeches are an opportunity to develop confidence in researching, public speaking and writing abilities.</a:t>
            </a:r>
          </a:p>
          <a:p>
            <a:pPr algn="l">
              <a:lnSpc>
                <a:spcPts val="3694"/>
              </a:lnSpc>
            </a:pPr>
          </a:p>
          <a:p>
            <a:pPr algn="just">
              <a:lnSpc>
                <a:spcPts val="3694"/>
              </a:lnSpc>
            </a:pPr>
            <a:r>
              <a:rPr lang="en-US" sz="263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speech task will be of additional value as it concerns Sir Robert Menzies, his beliefs and actions. Menzies is Australia’s longest serving Prime Minister and is thus a significant historical and political figure. </a:t>
            </a:r>
          </a:p>
          <a:p>
            <a:pPr algn="just">
              <a:lnSpc>
                <a:spcPts val="3694"/>
              </a:lnSpc>
            </a:pPr>
          </a:p>
          <a:p>
            <a:pPr algn="just">
              <a:lnSpc>
                <a:spcPts val="3694"/>
              </a:lnSpc>
            </a:pPr>
            <a:r>
              <a:rPr lang="en-US" sz="263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Preparing and researching for this task will enable a deepened understanding of the history of Australian politics and democracy.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cap="flat" w="19050">
            <a:solidFill>
              <a:srgbClr val="0F2F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8966835"/>
            <a:ext cx="5405695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434623" y="8968020"/>
            <a:ext cx="4404350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02384" y="8966835"/>
            <a:ext cx="7631638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89957" y="809625"/>
            <a:ext cx="3281760" cy="101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true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2025 Topic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2782952"/>
            <a:ext cx="18288000" cy="327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  <a:spcBef>
                <a:spcPct val="0"/>
              </a:spcBef>
            </a:pPr>
            <a:r>
              <a:rPr lang="en-US" sz="2592" spc="-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</a:t>
            </a:r>
            <a:r>
              <a:rPr lang="en-US" sz="2592" spc="-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speech competition relates to the following quote by Robert Menzies: </a:t>
            </a:r>
          </a:p>
          <a:p>
            <a:pPr algn="ctr">
              <a:lnSpc>
                <a:spcPts val="2592"/>
              </a:lnSpc>
              <a:spcBef>
                <a:spcPct val="0"/>
              </a:spcBef>
            </a:pPr>
          </a:p>
          <a:p>
            <a:pPr algn="ctr">
              <a:lnSpc>
                <a:spcPts val="2592"/>
              </a:lnSpc>
              <a:spcBef>
                <a:spcPct val="0"/>
              </a:spcBef>
            </a:pPr>
            <a:r>
              <a:rPr lang="en-US" sz="2592" spc="-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“if truth is to emerge and in the long run be triumphant, the process of free debate, the untrammelled clash of opinion must go on”</a:t>
            </a:r>
          </a:p>
          <a:p>
            <a:pPr algn="ctr">
              <a:lnSpc>
                <a:spcPts val="2592"/>
              </a:lnSpc>
              <a:spcBef>
                <a:spcPct val="0"/>
              </a:spcBef>
            </a:pPr>
          </a:p>
          <a:p>
            <a:pPr algn="ctr">
              <a:lnSpc>
                <a:spcPts val="2592"/>
              </a:lnSpc>
              <a:spcBef>
                <a:spcPct val="0"/>
              </a:spcBef>
            </a:pPr>
            <a:r>
              <a:rPr lang="en-US" sz="2592" spc="-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Hence, students must create a speech addressing the following: </a:t>
            </a:r>
          </a:p>
          <a:p>
            <a:pPr algn="ctr">
              <a:lnSpc>
                <a:spcPts val="2592"/>
              </a:lnSpc>
              <a:spcBef>
                <a:spcPct val="0"/>
              </a:spcBef>
            </a:pPr>
          </a:p>
          <a:p>
            <a:pPr algn="ctr">
              <a:lnSpc>
                <a:spcPts val="2682"/>
              </a:lnSpc>
              <a:spcBef>
                <a:spcPct val="0"/>
              </a:spcBef>
            </a:pPr>
            <a:r>
              <a:rPr lang="en-US" b="true" sz="2682" spc="-5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How important is respectful debate to the health of a democracy?</a:t>
            </a:r>
          </a:p>
          <a:p>
            <a:pPr algn="ctr">
              <a:lnSpc>
                <a:spcPts val="2682"/>
              </a:lnSpc>
              <a:spcBef>
                <a:spcPct val="0"/>
              </a:spcBef>
            </a:pPr>
          </a:p>
          <a:p>
            <a:pPr algn="ctr">
              <a:lnSpc>
                <a:spcPts val="2682"/>
              </a:lnSpc>
              <a:spcBef>
                <a:spcPct val="0"/>
              </a:spcBef>
            </a:pPr>
            <a:r>
              <a:rPr lang="en-US" sz="2682" spc="-5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You must refer to Robert Menzies’s involvement in advancing debate through his actions and policy.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cap="flat" w="19050">
            <a:solidFill>
              <a:srgbClr val="0F2F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0" y="5231099"/>
            <a:ext cx="4891021" cy="3403546"/>
          </a:xfrm>
          <a:custGeom>
            <a:avLst/>
            <a:gdLst/>
            <a:ahLst/>
            <a:cxnLst/>
            <a:rect r="r" b="b" t="t" l="l"/>
            <a:pathLst>
              <a:path h="3403546" w="4891021">
                <a:moveTo>
                  <a:pt x="0" y="0"/>
                </a:moveTo>
                <a:lnTo>
                  <a:pt x="4891021" y="0"/>
                </a:lnTo>
                <a:lnTo>
                  <a:pt x="4891021" y="3403546"/>
                </a:lnTo>
                <a:lnTo>
                  <a:pt x="0" y="3403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966835"/>
            <a:ext cx="5405695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34623" y="8968020"/>
            <a:ext cx="4404350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02384" y="8966835"/>
            <a:ext cx="7631638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97086" y="781050"/>
            <a:ext cx="5893098" cy="1202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true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Timings + Prizes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15319" y="2680939"/>
            <a:ext cx="16070679" cy="2188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9"/>
              </a:lnSpc>
              <a:spcBef>
                <a:spcPct val="0"/>
              </a:spcBef>
            </a:pPr>
            <a:r>
              <a:rPr lang="en-US" sz="2899" spc="-5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Year 7/8: 3-5 minutes [$500 + $200 worth of books]</a:t>
            </a:r>
          </a:p>
          <a:p>
            <a:pPr algn="ctr">
              <a:lnSpc>
                <a:spcPts val="2899"/>
              </a:lnSpc>
              <a:spcBef>
                <a:spcPct val="0"/>
              </a:spcBef>
            </a:pPr>
          </a:p>
          <a:p>
            <a:pPr algn="ctr">
              <a:lnSpc>
                <a:spcPts val="2899"/>
              </a:lnSpc>
              <a:spcBef>
                <a:spcPct val="0"/>
              </a:spcBef>
            </a:pPr>
            <a:r>
              <a:rPr lang="en-US" sz="2899" spc="-5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Year 9/10: 4-6 minutes [$1000 + $200 worth of books]</a:t>
            </a:r>
          </a:p>
          <a:p>
            <a:pPr algn="ctr">
              <a:lnSpc>
                <a:spcPts val="2899"/>
              </a:lnSpc>
              <a:spcBef>
                <a:spcPct val="0"/>
              </a:spcBef>
            </a:pPr>
          </a:p>
          <a:p>
            <a:pPr algn="ctr">
              <a:lnSpc>
                <a:spcPts val="2899"/>
              </a:lnSpc>
              <a:spcBef>
                <a:spcPct val="0"/>
              </a:spcBef>
            </a:pPr>
            <a:r>
              <a:rPr lang="en-US" sz="2899" spc="-5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Year 11/12: 5-7 minutes [$1500 + $200 worth of books + invitation to deliver their speech at the Robert Menzies Institute Annual Conference in November 2025]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cap="flat" w="19050">
            <a:solidFill>
              <a:srgbClr val="0F2F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3520281" y="2277687"/>
            <a:ext cx="4767719" cy="6356958"/>
          </a:xfrm>
          <a:custGeom>
            <a:avLst/>
            <a:gdLst/>
            <a:ahLst/>
            <a:cxnLst/>
            <a:rect r="r" b="b" t="t" l="l"/>
            <a:pathLst>
              <a:path h="6356958" w="4767719">
                <a:moveTo>
                  <a:pt x="0" y="0"/>
                </a:moveTo>
                <a:lnTo>
                  <a:pt x="4767719" y="0"/>
                </a:lnTo>
                <a:lnTo>
                  <a:pt x="476771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966835"/>
            <a:ext cx="5405695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34623" y="8968020"/>
            <a:ext cx="4404350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02384" y="8966835"/>
            <a:ext cx="7631638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22171" y="809625"/>
            <a:ext cx="5398493" cy="101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true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Judging &amp; Grading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31548" y="2258695"/>
            <a:ext cx="9141289" cy="5507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  <a:spcBef>
                <a:spcPct val="0"/>
              </a:spcBef>
            </a:pPr>
            <a:r>
              <a:rPr lang="en-US" b="true" sz="2700" spc="-54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Speeches will be assessed on:</a:t>
            </a:r>
          </a:p>
          <a:p>
            <a:pPr algn="l">
              <a:lnSpc>
                <a:spcPts val="2700"/>
              </a:lnSpc>
              <a:spcBef>
                <a:spcPct val="0"/>
              </a:spcBef>
            </a:pPr>
          </a:p>
          <a:p>
            <a:pPr algn="l" marL="582930" indent="-291465" lvl="1">
              <a:lnSpc>
                <a:spcPts val="2700"/>
              </a:lnSpc>
              <a:buFont typeface="Arial"/>
              <a:buChar char="•"/>
            </a:pPr>
            <a:r>
              <a:rPr lang="en-US" sz="2700" spc="-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Preparation</a:t>
            </a:r>
          </a:p>
          <a:p>
            <a:pPr algn="l" marL="582930" indent="-291465" lvl="1">
              <a:lnSpc>
                <a:spcPts val="2700"/>
              </a:lnSpc>
              <a:buFont typeface="Arial"/>
              <a:buChar char="•"/>
            </a:pPr>
            <a:r>
              <a:rPr lang="en-US" sz="2700" spc="-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Subject matter</a:t>
            </a:r>
          </a:p>
          <a:p>
            <a:pPr algn="l" marL="582930" indent="-291465" lvl="1">
              <a:lnSpc>
                <a:spcPts val="2700"/>
              </a:lnSpc>
              <a:buFont typeface="Arial"/>
              <a:buChar char="•"/>
            </a:pPr>
            <a:r>
              <a:rPr lang="en-US" sz="2700" spc="-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Structure</a:t>
            </a:r>
          </a:p>
          <a:p>
            <a:pPr algn="l" marL="582930" indent="-291465" lvl="1">
              <a:lnSpc>
                <a:spcPts val="2700"/>
              </a:lnSpc>
              <a:buFont typeface="Arial"/>
              <a:buChar char="•"/>
            </a:pPr>
            <a:r>
              <a:rPr lang="en-US" sz="2700" spc="-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Delivery</a:t>
            </a:r>
          </a:p>
          <a:p>
            <a:pPr algn="l">
              <a:lnSpc>
                <a:spcPts val="2700"/>
              </a:lnSpc>
            </a:pPr>
          </a:p>
          <a:p>
            <a:pPr algn="l" marL="582930" indent="-291465" lvl="1">
              <a:lnSpc>
                <a:spcPts val="2700"/>
              </a:lnSpc>
              <a:buFont typeface="Arial"/>
              <a:buChar char="•"/>
            </a:pPr>
            <a:r>
              <a:rPr lang="en-US" sz="2700" spc="-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Students must provide a hardcopy of the speech and supporting notes to show their research and include a list of references.</a:t>
            </a:r>
          </a:p>
          <a:p>
            <a:pPr algn="l" marL="582930" indent="-291465" lvl="1">
              <a:lnSpc>
                <a:spcPts val="2700"/>
              </a:lnSpc>
              <a:buFont typeface="Arial"/>
              <a:buChar char="•"/>
            </a:pPr>
            <a:r>
              <a:rPr lang="en-US" sz="2700" spc="-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speech must engage directly with the theme and demonstrate strong argumentation with a clear introduction, body, and conclusion.</a:t>
            </a:r>
          </a:p>
          <a:p>
            <a:pPr algn="l" marL="582930" indent="-291465" lvl="1">
              <a:lnSpc>
                <a:spcPts val="2700"/>
              </a:lnSpc>
              <a:buFont typeface="Arial"/>
              <a:buChar char="•"/>
            </a:pPr>
            <a:r>
              <a:rPr lang="en-US" sz="2700" spc="-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Students will be judged on their use of confident and appropriate language that is clear and audible to the listener.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cap="flat" w="19050">
            <a:solidFill>
              <a:srgbClr val="0F2F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18288000" cy="7992208"/>
            <a:chOff x="0" y="0"/>
            <a:chExt cx="24384000" cy="10656277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0" t="17203" r="0" b="17203"/>
            <a:stretch>
              <a:fillRect/>
            </a:stretch>
          </p:blipFill>
          <p:spPr>
            <a:xfrm flipH="false" flipV="false">
              <a:off x="0" y="0"/>
              <a:ext cx="24384000" cy="10656277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0" y="0"/>
            <a:ext cx="10895739" cy="4668533"/>
            <a:chOff x="0" y="0"/>
            <a:chExt cx="2869660" cy="12295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69660" cy="1229572"/>
            </a:xfrm>
            <a:custGeom>
              <a:avLst/>
              <a:gdLst/>
              <a:ahLst/>
              <a:cxnLst/>
              <a:rect r="r" b="b" t="t" l="l"/>
              <a:pathLst>
                <a:path h="1229572" w="2869660">
                  <a:moveTo>
                    <a:pt x="0" y="0"/>
                  </a:moveTo>
                  <a:lnTo>
                    <a:pt x="2869660" y="0"/>
                  </a:lnTo>
                  <a:lnTo>
                    <a:pt x="2869660" y="1229572"/>
                  </a:lnTo>
                  <a:lnTo>
                    <a:pt x="0" y="1229572"/>
                  </a:ln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2869660" cy="1200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41417" y="569815"/>
            <a:ext cx="12862095" cy="831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5"/>
              </a:lnSpc>
            </a:pPr>
            <a:r>
              <a:rPr lang="en-US" sz="6244" spc="-62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 + SUBMISSION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41417" y="1778866"/>
            <a:ext cx="6853604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9139238" y="4987607"/>
            <a:ext cx="9525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516748"/>
            <a:ext cx="8964366" cy="4893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0"/>
              </a:lnSpc>
            </a:pPr>
            <a:r>
              <a:rPr lang="en-US" sz="277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Resources to assist with developing and submitting an exceptional speech can be found on:  </a:t>
            </a:r>
          </a:p>
          <a:p>
            <a:pPr algn="ctr">
              <a:lnSpc>
                <a:spcPts val="3880"/>
              </a:lnSpc>
            </a:pPr>
          </a:p>
          <a:p>
            <a:pPr algn="ctr">
              <a:lnSpc>
                <a:spcPts val="3880"/>
              </a:lnSpc>
            </a:pPr>
            <a:r>
              <a:rPr lang="en-US" sz="277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https://www.robertmenziesinstitute.org.au/research-learning/learning/speech-competition/</a:t>
            </a:r>
          </a:p>
          <a:p>
            <a:pPr algn="ctr">
              <a:lnSpc>
                <a:spcPts val="3880"/>
              </a:lnSpc>
            </a:pPr>
          </a:p>
          <a:p>
            <a:pPr algn="ctr">
              <a:lnSpc>
                <a:spcPts val="3880"/>
              </a:lnSpc>
            </a:pPr>
          </a:p>
          <a:p>
            <a:pPr algn="ctr">
              <a:lnSpc>
                <a:spcPts val="3880"/>
              </a:lnSpc>
            </a:pPr>
          </a:p>
          <a:p>
            <a:pPr algn="ctr">
              <a:lnSpc>
                <a:spcPts val="3880"/>
              </a:lnSpc>
            </a:pPr>
          </a:p>
          <a:p>
            <a:pPr algn="ctr">
              <a:lnSpc>
                <a:spcPts val="388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8966835"/>
            <a:ext cx="5405695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34623" y="8968020"/>
            <a:ext cx="4404350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02384" y="8966835"/>
            <a:ext cx="7631638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9663" y="4018018"/>
            <a:ext cx="12586842" cy="2224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8"/>
              </a:lnSpc>
            </a:pPr>
            <a:r>
              <a:rPr lang="en-US" sz="3935" spc="-39">
                <a:solidFill>
                  <a:srgbClr val="282826"/>
                </a:solidFill>
                <a:latin typeface="DM Sans"/>
                <a:ea typeface="DM Sans"/>
                <a:cs typeface="DM Sans"/>
                <a:sym typeface="DM Sans"/>
              </a:rPr>
              <a:t>Thank you for engaging with this exciting task &amp; good luck with your speech!</a:t>
            </a:r>
          </a:p>
          <a:p>
            <a:pPr algn="l">
              <a:lnSpc>
                <a:spcPts val="3148"/>
              </a:lnSpc>
            </a:pPr>
          </a:p>
          <a:p>
            <a:pPr algn="l">
              <a:lnSpc>
                <a:spcPts val="3148"/>
              </a:lnSpc>
            </a:pPr>
            <a:r>
              <a:rPr lang="en-US" sz="3935" spc="-39">
                <a:solidFill>
                  <a:srgbClr val="282826"/>
                </a:solidFill>
                <a:latin typeface="DM Sans"/>
                <a:ea typeface="DM Sans"/>
                <a:cs typeface="DM Sans"/>
                <a:sym typeface="DM Sans"/>
              </a:rPr>
              <a:t>Entries are due on the 20th of July, 2025.</a:t>
            </a:r>
          </a:p>
          <a:p>
            <a:pPr algn="l">
              <a:lnSpc>
                <a:spcPts val="4508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789663" y="1787669"/>
            <a:ext cx="12586842" cy="1530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10"/>
              </a:lnSpc>
            </a:pPr>
            <a:r>
              <a:rPr lang="en-US" sz="10010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LUCK!</a:t>
            </a:r>
          </a:p>
        </p:txBody>
      </p:sp>
      <p:sp>
        <p:nvSpPr>
          <p:cNvPr name="AutoShape 4" id="4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cap="flat" w="19050">
            <a:solidFill>
              <a:srgbClr val="0F2F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0202384" y="8966835"/>
            <a:ext cx="7631638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34623" y="8968020"/>
            <a:ext cx="4404350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66835"/>
            <a:ext cx="5405695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3296494" y="-182880"/>
            <a:ext cx="4357160" cy="6612975"/>
            <a:chOff x="0" y="0"/>
            <a:chExt cx="5765800" cy="875090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765800" cy="8750905"/>
            </a:xfrm>
            <a:custGeom>
              <a:avLst/>
              <a:gdLst/>
              <a:ahLst/>
              <a:cxnLst/>
              <a:rect r="r" b="b" t="t" l="l"/>
              <a:pathLst>
                <a:path h="8750905" w="5765800">
                  <a:moveTo>
                    <a:pt x="5765800" y="0"/>
                  </a:moveTo>
                  <a:lnTo>
                    <a:pt x="5765800" y="8750905"/>
                  </a:lnTo>
                  <a:lnTo>
                    <a:pt x="2881630" y="7762846"/>
                  </a:lnTo>
                  <a:lnTo>
                    <a:pt x="0" y="8750905"/>
                  </a:lnTo>
                  <a:lnTo>
                    <a:pt x="3810" y="6207388"/>
                  </a:lnTo>
                  <a:lnTo>
                    <a:pt x="8890" y="1135737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0186CD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421472" y="528176"/>
            <a:ext cx="4107205" cy="4768964"/>
          </a:xfrm>
          <a:custGeom>
            <a:avLst/>
            <a:gdLst/>
            <a:ahLst/>
            <a:cxnLst/>
            <a:rect r="r" b="b" t="t" l="l"/>
            <a:pathLst>
              <a:path h="4768964" w="4107205">
                <a:moveTo>
                  <a:pt x="0" y="0"/>
                </a:moveTo>
                <a:lnTo>
                  <a:pt x="4107204" y="0"/>
                </a:lnTo>
                <a:lnTo>
                  <a:pt x="4107204" y="4768964"/>
                </a:lnTo>
                <a:lnTo>
                  <a:pt x="0" y="47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56" t="0" r="-8056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DAGY8nRBXQw</dc:identifier>
  <dcterms:modified xsi:type="dcterms:W3CDTF">2011-08-01T06:04:30Z</dcterms:modified>
  <cp:revision>1</cp:revision>
  <dc:title>Speech Competition Presentation- Classroom Activity </dc:title>
</cp:coreProperties>
</file>